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5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5" r:id="rId4"/>
    <p:sldId id="270" r:id="rId5"/>
    <p:sldId id="273" r:id="rId6"/>
    <p:sldId id="272" r:id="rId7"/>
    <p:sldId id="271" r:id="rId8"/>
    <p:sldId id="277" r:id="rId9"/>
    <p:sldId id="278" r:id="rId10"/>
    <p:sldId id="258" r:id="rId11"/>
    <p:sldId id="280" r:id="rId12"/>
    <p:sldId id="274" r:id="rId13"/>
    <p:sldId id="267" r:id="rId14"/>
    <p:sldId id="261" r:id="rId15"/>
    <p:sldId id="262" r:id="rId16"/>
    <p:sldId id="268" r:id="rId17"/>
    <p:sldId id="269" r:id="rId18"/>
    <p:sldId id="276" r:id="rId19"/>
    <p:sldId id="279" r:id="rId2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1" autoAdjust="0"/>
    <p:restoredTop sz="94660"/>
  </p:normalViewPr>
  <p:slideViewPr>
    <p:cSldViewPr>
      <p:cViewPr>
        <p:scale>
          <a:sx n="143" d="100"/>
          <a:sy n="143" d="100"/>
        </p:scale>
        <p:origin x="-72" y="18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DDAB67-5D88-4B67-9B37-29233B706BFD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398DD0D-B4B2-46F1-A125-6C185863FA62}">
      <dgm:prSet/>
      <dgm:spPr/>
      <dgm:t>
        <a:bodyPr/>
        <a:lstStyle/>
        <a:p>
          <a:r>
            <a:rPr lang="en-GB" dirty="0"/>
            <a:t>8.45 - Door opens and children come straight into their classroom on their own</a:t>
          </a:r>
          <a:endParaRPr lang="en-US" dirty="0"/>
        </a:p>
      </dgm:t>
    </dgm:pt>
    <dgm:pt modelId="{D81964C2-E124-45AE-9FAE-819EE273058E}" type="parTrans" cxnId="{81B64CBF-2066-4E93-9DBA-5571387D21B6}">
      <dgm:prSet/>
      <dgm:spPr/>
      <dgm:t>
        <a:bodyPr/>
        <a:lstStyle/>
        <a:p>
          <a:endParaRPr lang="en-US"/>
        </a:p>
      </dgm:t>
    </dgm:pt>
    <dgm:pt modelId="{C3390868-1384-4C4C-8EBC-9EA1306E59ED}" type="sibTrans" cxnId="{81B64CBF-2066-4E93-9DBA-5571387D21B6}">
      <dgm:prSet/>
      <dgm:spPr/>
      <dgm:t>
        <a:bodyPr/>
        <a:lstStyle/>
        <a:p>
          <a:endParaRPr lang="en-US"/>
        </a:p>
      </dgm:t>
    </dgm:pt>
    <dgm:pt modelId="{D1B65F12-EEAA-4817-A068-38ED24EAD679}">
      <dgm:prSet/>
      <dgm:spPr/>
      <dgm:t>
        <a:bodyPr/>
        <a:lstStyle/>
        <a:p>
          <a:r>
            <a:rPr lang="en-GB" dirty="0"/>
            <a:t>8.55 – Classroom door locks and lessons begin. Any lateness report to the front door</a:t>
          </a:r>
          <a:endParaRPr lang="en-US" dirty="0"/>
        </a:p>
      </dgm:t>
    </dgm:pt>
    <dgm:pt modelId="{341B81E2-51E3-4734-86F3-5F85262CFE4C}" type="parTrans" cxnId="{C33431C6-175D-4508-8156-212BE69C1E69}">
      <dgm:prSet/>
      <dgm:spPr/>
      <dgm:t>
        <a:bodyPr/>
        <a:lstStyle/>
        <a:p>
          <a:endParaRPr lang="en-US"/>
        </a:p>
      </dgm:t>
    </dgm:pt>
    <dgm:pt modelId="{A219187B-0D2C-4FC8-90AF-F55A2F10DF7D}" type="sibTrans" cxnId="{C33431C6-175D-4508-8156-212BE69C1E69}">
      <dgm:prSet/>
      <dgm:spPr/>
      <dgm:t>
        <a:bodyPr/>
        <a:lstStyle/>
        <a:p>
          <a:endParaRPr lang="en-US"/>
        </a:p>
      </dgm:t>
    </dgm:pt>
    <dgm:pt modelId="{9ABD4BAA-CA5E-473D-ADD4-C8D0A77C43C8}">
      <dgm:prSet/>
      <dgm:spPr/>
      <dgm:t>
        <a:bodyPr/>
        <a:lstStyle/>
        <a:p>
          <a:r>
            <a:rPr lang="en-GB"/>
            <a:t>Collect children promptly at the end of each day</a:t>
          </a:r>
          <a:endParaRPr lang="en-US"/>
        </a:p>
      </dgm:t>
    </dgm:pt>
    <dgm:pt modelId="{2E9FFB32-CE86-442E-9730-0177E8B8FEE8}" type="parTrans" cxnId="{6D41E13A-12A5-49D1-9DD5-BDDCA5B33ADF}">
      <dgm:prSet/>
      <dgm:spPr/>
      <dgm:t>
        <a:bodyPr/>
        <a:lstStyle/>
        <a:p>
          <a:endParaRPr lang="en-US"/>
        </a:p>
      </dgm:t>
    </dgm:pt>
    <dgm:pt modelId="{6D5FD597-40A1-4406-A719-4BF2DF14954A}" type="sibTrans" cxnId="{6D41E13A-12A5-49D1-9DD5-BDDCA5B33ADF}">
      <dgm:prSet/>
      <dgm:spPr/>
      <dgm:t>
        <a:bodyPr/>
        <a:lstStyle/>
        <a:p>
          <a:endParaRPr lang="en-US"/>
        </a:p>
      </dgm:t>
    </dgm:pt>
    <dgm:pt modelId="{609934DB-6891-40B8-967B-35708652F692}">
      <dgm:prSet/>
      <dgm:spPr/>
      <dgm:t>
        <a:bodyPr/>
        <a:lstStyle/>
        <a:p>
          <a:r>
            <a:rPr lang="en-GB"/>
            <a:t>Monday 2.45pm</a:t>
          </a:r>
          <a:endParaRPr lang="en-US"/>
        </a:p>
      </dgm:t>
    </dgm:pt>
    <dgm:pt modelId="{07D58E54-FDE7-450C-B1D2-0C6D8D0C7B63}" type="parTrans" cxnId="{1945160F-0721-4454-AA8F-A452A43CA28D}">
      <dgm:prSet/>
      <dgm:spPr/>
      <dgm:t>
        <a:bodyPr/>
        <a:lstStyle/>
        <a:p>
          <a:endParaRPr lang="en-US"/>
        </a:p>
      </dgm:t>
    </dgm:pt>
    <dgm:pt modelId="{FEE4D7E7-05AD-4B44-AA1B-2ECE1852F5B7}" type="sibTrans" cxnId="{1945160F-0721-4454-AA8F-A452A43CA28D}">
      <dgm:prSet/>
      <dgm:spPr/>
      <dgm:t>
        <a:bodyPr/>
        <a:lstStyle/>
        <a:p>
          <a:endParaRPr lang="en-US"/>
        </a:p>
      </dgm:t>
    </dgm:pt>
    <dgm:pt modelId="{F743F215-E3E3-47C0-8645-D231A7CBD282}">
      <dgm:prSet/>
      <dgm:spPr/>
      <dgm:t>
        <a:bodyPr/>
        <a:lstStyle/>
        <a:p>
          <a:r>
            <a:rPr lang="en-GB"/>
            <a:t>Tuesday, Wednesday &amp; Thursday 2.15pm</a:t>
          </a:r>
          <a:endParaRPr lang="en-US"/>
        </a:p>
      </dgm:t>
    </dgm:pt>
    <dgm:pt modelId="{91A77423-4897-4FE8-B199-8D565CD45306}" type="parTrans" cxnId="{122AA16C-3625-473C-AD4E-D0F207DBCF88}">
      <dgm:prSet/>
      <dgm:spPr/>
      <dgm:t>
        <a:bodyPr/>
        <a:lstStyle/>
        <a:p>
          <a:endParaRPr lang="en-US"/>
        </a:p>
      </dgm:t>
    </dgm:pt>
    <dgm:pt modelId="{29278E15-6626-4CF2-B6AD-767C7A90178C}" type="sibTrans" cxnId="{122AA16C-3625-473C-AD4E-D0F207DBCF88}">
      <dgm:prSet/>
      <dgm:spPr/>
      <dgm:t>
        <a:bodyPr/>
        <a:lstStyle/>
        <a:p>
          <a:endParaRPr lang="en-US"/>
        </a:p>
      </dgm:t>
    </dgm:pt>
    <dgm:pt modelId="{D77C9BBF-5065-44E8-9B38-455CEB22ED37}">
      <dgm:prSet/>
      <dgm:spPr/>
      <dgm:t>
        <a:bodyPr/>
        <a:lstStyle/>
        <a:p>
          <a:r>
            <a:rPr lang="en-GB" dirty="0"/>
            <a:t>Friday </a:t>
          </a:r>
          <a:r>
            <a:rPr lang="en-GB" dirty="0" smtClean="0"/>
            <a:t>2pm </a:t>
          </a:r>
          <a:endParaRPr lang="en-US" dirty="0"/>
        </a:p>
      </dgm:t>
    </dgm:pt>
    <dgm:pt modelId="{A4618ECC-15F0-4530-8417-079B90E1411B}" type="parTrans" cxnId="{F64258A3-FBB6-4736-B2BE-F050F7E51E34}">
      <dgm:prSet/>
      <dgm:spPr/>
      <dgm:t>
        <a:bodyPr/>
        <a:lstStyle/>
        <a:p>
          <a:endParaRPr lang="en-US"/>
        </a:p>
      </dgm:t>
    </dgm:pt>
    <dgm:pt modelId="{411D783F-3E29-4811-AB46-A10AEC2706BC}" type="sibTrans" cxnId="{F64258A3-FBB6-4736-B2BE-F050F7E51E34}">
      <dgm:prSet/>
      <dgm:spPr/>
      <dgm:t>
        <a:bodyPr/>
        <a:lstStyle/>
        <a:p>
          <a:endParaRPr lang="en-US"/>
        </a:p>
      </dgm:t>
    </dgm:pt>
    <dgm:pt modelId="{5E75A408-7B1F-4519-A098-9420A9FCE31E}" type="pres">
      <dgm:prSet presAssocID="{0BDDAB67-5D88-4B67-9B37-29233B706B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661DD3F-7D14-439D-BC70-E9EEB3DF5022}" type="pres">
      <dgm:prSet presAssocID="{6398DD0D-B4B2-46F1-A125-6C185863FA6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835958-83A6-44E3-A2D8-C9F6D079C676}" type="pres">
      <dgm:prSet presAssocID="{C3390868-1384-4C4C-8EBC-9EA1306E59ED}" presName="sibTrans" presStyleCnt="0"/>
      <dgm:spPr/>
    </dgm:pt>
    <dgm:pt modelId="{757790E3-B118-4684-B5C0-A2631B64F86B}" type="pres">
      <dgm:prSet presAssocID="{D1B65F12-EEAA-4817-A068-38ED24EAD67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259DDC-A63E-4BDE-BDDC-0DCED7400037}" type="pres">
      <dgm:prSet presAssocID="{A219187B-0D2C-4FC8-90AF-F55A2F10DF7D}" presName="sibTrans" presStyleCnt="0"/>
      <dgm:spPr/>
    </dgm:pt>
    <dgm:pt modelId="{B6A8AC8C-EDB8-4193-8195-79754DC52522}" type="pres">
      <dgm:prSet presAssocID="{9ABD4BAA-CA5E-473D-ADD4-C8D0A77C43C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D4967E-47A2-4E1D-B9B3-C293F52F31F4}" type="pres">
      <dgm:prSet presAssocID="{6D5FD597-40A1-4406-A719-4BF2DF14954A}" presName="sibTrans" presStyleCnt="0"/>
      <dgm:spPr/>
    </dgm:pt>
    <dgm:pt modelId="{C5981ECC-B314-4A25-A42F-CA2CB4F3DFB6}" type="pres">
      <dgm:prSet presAssocID="{609934DB-6891-40B8-967B-35708652F69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FE2CEA-1D70-402E-9AE8-BD7C647D3A54}" type="pres">
      <dgm:prSet presAssocID="{FEE4D7E7-05AD-4B44-AA1B-2ECE1852F5B7}" presName="sibTrans" presStyleCnt="0"/>
      <dgm:spPr/>
    </dgm:pt>
    <dgm:pt modelId="{78277518-6E6B-414E-8AF2-730A82B1CE85}" type="pres">
      <dgm:prSet presAssocID="{F743F215-E3E3-47C0-8645-D231A7CBD28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243AEE-CA5F-4B07-A91F-09111C0C34C0}" type="pres">
      <dgm:prSet presAssocID="{29278E15-6626-4CF2-B6AD-767C7A90178C}" presName="sibTrans" presStyleCnt="0"/>
      <dgm:spPr/>
    </dgm:pt>
    <dgm:pt modelId="{6540C4D5-0D04-4327-A518-0782EB46A432}" type="pres">
      <dgm:prSet presAssocID="{D77C9BBF-5065-44E8-9B38-455CEB22ED3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64258A3-FBB6-4736-B2BE-F050F7E51E34}" srcId="{0BDDAB67-5D88-4B67-9B37-29233B706BFD}" destId="{D77C9BBF-5065-44E8-9B38-455CEB22ED37}" srcOrd="5" destOrd="0" parTransId="{A4618ECC-15F0-4530-8417-079B90E1411B}" sibTransId="{411D783F-3E29-4811-AB46-A10AEC2706BC}"/>
    <dgm:cxn modelId="{1945160F-0721-4454-AA8F-A452A43CA28D}" srcId="{0BDDAB67-5D88-4B67-9B37-29233B706BFD}" destId="{609934DB-6891-40B8-967B-35708652F692}" srcOrd="3" destOrd="0" parTransId="{07D58E54-FDE7-450C-B1D2-0C6D8D0C7B63}" sibTransId="{FEE4D7E7-05AD-4B44-AA1B-2ECE1852F5B7}"/>
    <dgm:cxn modelId="{9CA49D34-D74F-449F-BC07-4223FDC9B0F7}" type="presOf" srcId="{6398DD0D-B4B2-46F1-A125-6C185863FA62}" destId="{4661DD3F-7D14-439D-BC70-E9EEB3DF5022}" srcOrd="0" destOrd="0" presId="urn:microsoft.com/office/officeart/2005/8/layout/default"/>
    <dgm:cxn modelId="{A27D0048-3B46-4A16-BD5F-66D02B0A2ACB}" type="presOf" srcId="{D1B65F12-EEAA-4817-A068-38ED24EAD679}" destId="{757790E3-B118-4684-B5C0-A2631B64F86B}" srcOrd="0" destOrd="0" presId="urn:microsoft.com/office/officeart/2005/8/layout/default"/>
    <dgm:cxn modelId="{6B304B8D-E8E2-4AD8-BDF9-98C1DCA644E1}" type="presOf" srcId="{D77C9BBF-5065-44E8-9B38-455CEB22ED37}" destId="{6540C4D5-0D04-4327-A518-0782EB46A432}" srcOrd="0" destOrd="0" presId="urn:microsoft.com/office/officeart/2005/8/layout/default"/>
    <dgm:cxn modelId="{B3F8D0B8-988B-4F46-A024-671141A99DB7}" type="presOf" srcId="{F743F215-E3E3-47C0-8645-D231A7CBD282}" destId="{78277518-6E6B-414E-8AF2-730A82B1CE85}" srcOrd="0" destOrd="0" presId="urn:microsoft.com/office/officeart/2005/8/layout/default"/>
    <dgm:cxn modelId="{8C2639F1-04D6-4C43-B358-FE7581776FE9}" type="presOf" srcId="{0BDDAB67-5D88-4B67-9B37-29233B706BFD}" destId="{5E75A408-7B1F-4519-A098-9420A9FCE31E}" srcOrd="0" destOrd="0" presId="urn:microsoft.com/office/officeart/2005/8/layout/default"/>
    <dgm:cxn modelId="{36306421-6EC2-40E0-8A05-2AAD147AD8C2}" type="presOf" srcId="{609934DB-6891-40B8-967B-35708652F692}" destId="{C5981ECC-B314-4A25-A42F-CA2CB4F3DFB6}" srcOrd="0" destOrd="0" presId="urn:microsoft.com/office/officeart/2005/8/layout/default"/>
    <dgm:cxn modelId="{122AA16C-3625-473C-AD4E-D0F207DBCF88}" srcId="{0BDDAB67-5D88-4B67-9B37-29233B706BFD}" destId="{F743F215-E3E3-47C0-8645-D231A7CBD282}" srcOrd="4" destOrd="0" parTransId="{91A77423-4897-4FE8-B199-8D565CD45306}" sibTransId="{29278E15-6626-4CF2-B6AD-767C7A90178C}"/>
    <dgm:cxn modelId="{6D41E13A-12A5-49D1-9DD5-BDDCA5B33ADF}" srcId="{0BDDAB67-5D88-4B67-9B37-29233B706BFD}" destId="{9ABD4BAA-CA5E-473D-ADD4-C8D0A77C43C8}" srcOrd="2" destOrd="0" parTransId="{2E9FFB32-CE86-442E-9730-0177E8B8FEE8}" sibTransId="{6D5FD597-40A1-4406-A719-4BF2DF14954A}"/>
    <dgm:cxn modelId="{FDB78A0B-506B-4301-B684-476931669889}" type="presOf" srcId="{9ABD4BAA-CA5E-473D-ADD4-C8D0A77C43C8}" destId="{B6A8AC8C-EDB8-4193-8195-79754DC52522}" srcOrd="0" destOrd="0" presId="urn:microsoft.com/office/officeart/2005/8/layout/default"/>
    <dgm:cxn modelId="{81B64CBF-2066-4E93-9DBA-5571387D21B6}" srcId="{0BDDAB67-5D88-4B67-9B37-29233B706BFD}" destId="{6398DD0D-B4B2-46F1-A125-6C185863FA62}" srcOrd="0" destOrd="0" parTransId="{D81964C2-E124-45AE-9FAE-819EE273058E}" sibTransId="{C3390868-1384-4C4C-8EBC-9EA1306E59ED}"/>
    <dgm:cxn modelId="{C33431C6-175D-4508-8156-212BE69C1E69}" srcId="{0BDDAB67-5D88-4B67-9B37-29233B706BFD}" destId="{D1B65F12-EEAA-4817-A068-38ED24EAD679}" srcOrd="1" destOrd="0" parTransId="{341B81E2-51E3-4734-86F3-5F85262CFE4C}" sibTransId="{A219187B-0D2C-4FC8-90AF-F55A2F10DF7D}"/>
    <dgm:cxn modelId="{C606BB0F-B849-4919-B55F-65CED07564B7}" type="presParOf" srcId="{5E75A408-7B1F-4519-A098-9420A9FCE31E}" destId="{4661DD3F-7D14-439D-BC70-E9EEB3DF5022}" srcOrd="0" destOrd="0" presId="urn:microsoft.com/office/officeart/2005/8/layout/default"/>
    <dgm:cxn modelId="{128EECCB-E31A-401A-BB12-EEFDFF5DFA3B}" type="presParOf" srcId="{5E75A408-7B1F-4519-A098-9420A9FCE31E}" destId="{B2835958-83A6-44E3-A2D8-C9F6D079C676}" srcOrd="1" destOrd="0" presId="urn:microsoft.com/office/officeart/2005/8/layout/default"/>
    <dgm:cxn modelId="{097C350A-6972-4F98-A741-4EF8DAA93946}" type="presParOf" srcId="{5E75A408-7B1F-4519-A098-9420A9FCE31E}" destId="{757790E3-B118-4684-B5C0-A2631B64F86B}" srcOrd="2" destOrd="0" presId="urn:microsoft.com/office/officeart/2005/8/layout/default"/>
    <dgm:cxn modelId="{5DE60BC8-AFE7-4EA1-9624-66B3ADD28727}" type="presParOf" srcId="{5E75A408-7B1F-4519-A098-9420A9FCE31E}" destId="{A7259DDC-A63E-4BDE-BDDC-0DCED7400037}" srcOrd="3" destOrd="0" presId="urn:microsoft.com/office/officeart/2005/8/layout/default"/>
    <dgm:cxn modelId="{609AD065-6AE1-4E55-A691-C49E319717D3}" type="presParOf" srcId="{5E75A408-7B1F-4519-A098-9420A9FCE31E}" destId="{B6A8AC8C-EDB8-4193-8195-79754DC52522}" srcOrd="4" destOrd="0" presId="urn:microsoft.com/office/officeart/2005/8/layout/default"/>
    <dgm:cxn modelId="{4D5DC6BF-CB7A-4A23-B133-F367E38061FE}" type="presParOf" srcId="{5E75A408-7B1F-4519-A098-9420A9FCE31E}" destId="{59D4967E-47A2-4E1D-B9B3-C293F52F31F4}" srcOrd="5" destOrd="0" presId="urn:microsoft.com/office/officeart/2005/8/layout/default"/>
    <dgm:cxn modelId="{CF920C97-F3AF-4AED-BAB5-87D3ECD85331}" type="presParOf" srcId="{5E75A408-7B1F-4519-A098-9420A9FCE31E}" destId="{C5981ECC-B314-4A25-A42F-CA2CB4F3DFB6}" srcOrd="6" destOrd="0" presId="urn:microsoft.com/office/officeart/2005/8/layout/default"/>
    <dgm:cxn modelId="{A6CA79F7-864F-4FF8-92D8-BE148C9D6A67}" type="presParOf" srcId="{5E75A408-7B1F-4519-A098-9420A9FCE31E}" destId="{7DFE2CEA-1D70-402E-9AE8-BD7C647D3A54}" srcOrd="7" destOrd="0" presId="urn:microsoft.com/office/officeart/2005/8/layout/default"/>
    <dgm:cxn modelId="{FB3FE564-AD4E-4330-9310-8EC34014A264}" type="presParOf" srcId="{5E75A408-7B1F-4519-A098-9420A9FCE31E}" destId="{78277518-6E6B-414E-8AF2-730A82B1CE85}" srcOrd="8" destOrd="0" presId="urn:microsoft.com/office/officeart/2005/8/layout/default"/>
    <dgm:cxn modelId="{9EF67E33-E027-4761-86D8-2A58E0ECFDE5}" type="presParOf" srcId="{5E75A408-7B1F-4519-A098-9420A9FCE31E}" destId="{46243AEE-CA5F-4B07-A91F-09111C0C34C0}" srcOrd="9" destOrd="0" presId="urn:microsoft.com/office/officeart/2005/8/layout/default"/>
    <dgm:cxn modelId="{7338B3C2-97F1-4077-B9C9-855EE1232039}" type="presParOf" srcId="{5E75A408-7B1F-4519-A098-9420A9FCE31E}" destId="{6540C4D5-0D04-4327-A518-0782EB46A43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DF6BB8-49AE-44C0-92CA-9585FC93F5D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DE309D-4AA8-4ABA-867B-43A835BFBEE4}">
      <dgm:prSet/>
      <dgm:spPr/>
      <dgm:t>
        <a:bodyPr/>
        <a:lstStyle/>
        <a:p>
          <a:r>
            <a:rPr lang="en-GB" b="1" u="sng">
              <a:solidFill>
                <a:schemeClr val="bg1"/>
              </a:solidFill>
            </a:rPr>
            <a:t>Written homework </a:t>
          </a:r>
          <a:endParaRPr lang="en-US" dirty="0">
            <a:solidFill>
              <a:schemeClr val="bg1"/>
            </a:solidFill>
          </a:endParaRPr>
        </a:p>
      </dgm:t>
    </dgm:pt>
    <dgm:pt modelId="{E2854AAC-2C9C-4289-9161-FC96AB10D98E}" type="parTrans" cxnId="{0F1D2A78-DBD5-4853-86D1-31EC1BAC1742}">
      <dgm:prSet/>
      <dgm:spPr/>
      <dgm:t>
        <a:bodyPr/>
        <a:lstStyle/>
        <a:p>
          <a:endParaRPr lang="en-US"/>
        </a:p>
      </dgm:t>
    </dgm:pt>
    <dgm:pt modelId="{ADDA544D-0937-44D6-AB07-169E1A5AC759}" type="sibTrans" cxnId="{0F1D2A78-DBD5-4853-86D1-31EC1BAC1742}">
      <dgm:prSet/>
      <dgm:spPr/>
      <dgm:t>
        <a:bodyPr/>
        <a:lstStyle/>
        <a:p>
          <a:endParaRPr lang="en-US"/>
        </a:p>
      </dgm:t>
    </dgm:pt>
    <dgm:pt modelId="{E1E805EB-8C53-45BA-BC03-6CBF86388D91}">
      <dgm:prSet/>
      <dgm:spPr/>
      <dgm:t>
        <a:bodyPr/>
        <a:lstStyle/>
        <a:p>
          <a:r>
            <a:rPr lang="en-GB" b="1"/>
            <a:t>Homework given out every Monday and returned every Thursday</a:t>
          </a:r>
          <a:endParaRPr lang="en-US"/>
        </a:p>
      </dgm:t>
    </dgm:pt>
    <dgm:pt modelId="{1A668CD4-AFE8-4BA3-8A1A-3EA0083418FA}" type="parTrans" cxnId="{FF9DF0D7-6230-421E-B695-28258F559AF8}">
      <dgm:prSet/>
      <dgm:spPr/>
      <dgm:t>
        <a:bodyPr/>
        <a:lstStyle/>
        <a:p>
          <a:endParaRPr lang="en-US"/>
        </a:p>
      </dgm:t>
    </dgm:pt>
    <dgm:pt modelId="{9445453B-F346-4892-8458-30C3773C0CDB}" type="sibTrans" cxnId="{FF9DF0D7-6230-421E-B695-28258F559AF8}">
      <dgm:prSet/>
      <dgm:spPr/>
      <dgm:t>
        <a:bodyPr/>
        <a:lstStyle/>
        <a:p>
          <a:endParaRPr lang="en-US"/>
        </a:p>
      </dgm:t>
    </dgm:pt>
    <dgm:pt modelId="{91D4849C-5900-445B-BE3A-DA55B7AD1931}">
      <dgm:prSet/>
      <dgm:spPr/>
      <dgm:t>
        <a:bodyPr/>
        <a:lstStyle/>
        <a:p>
          <a:r>
            <a:rPr lang="en-GB" dirty="0" smtClean="0"/>
            <a:t>Written </a:t>
          </a:r>
          <a:r>
            <a:rPr lang="en-GB" dirty="0"/>
            <a:t>Literacy and Numeracy </a:t>
          </a:r>
          <a:endParaRPr lang="en-US" dirty="0"/>
        </a:p>
      </dgm:t>
    </dgm:pt>
    <dgm:pt modelId="{6DC3A1E4-8555-41B0-B808-75261CBFCFDC}" type="parTrans" cxnId="{E4E62B6A-8503-4205-BF2A-31EC75A2DD4B}">
      <dgm:prSet/>
      <dgm:spPr/>
      <dgm:t>
        <a:bodyPr/>
        <a:lstStyle/>
        <a:p>
          <a:endParaRPr lang="en-US"/>
        </a:p>
      </dgm:t>
    </dgm:pt>
    <dgm:pt modelId="{790A9134-5249-4725-BD7E-27341B59BBA3}" type="sibTrans" cxnId="{E4E62B6A-8503-4205-BF2A-31EC75A2DD4B}">
      <dgm:prSet/>
      <dgm:spPr/>
      <dgm:t>
        <a:bodyPr/>
        <a:lstStyle/>
        <a:p>
          <a:endParaRPr lang="en-US"/>
        </a:p>
      </dgm:t>
    </dgm:pt>
    <dgm:pt modelId="{16BD91DC-EDC6-456E-86CC-CAD3BCAA7C06}">
      <dgm:prSet/>
      <dgm:spPr/>
      <dgm:t>
        <a:bodyPr/>
        <a:lstStyle/>
        <a:p>
          <a:r>
            <a:rPr lang="en-GB" dirty="0" smtClean="0"/>
            <a:t>Topic-related </a:t>
          </a:r>
          <a:r>
            <a:rPr lang="en-GB" dirty="0"/>
            <a:t>Seesaw Class activity (starting in October)</a:t>
          </a:r>
          <a:endParaRPr lang="en-US" dirty="0"/>
        </a:p>
      </dgm:t>
    </dgm:pt>
    <dgm:pt modelId="{B81BE9C3-07DA-4D8A-BC6E-EAC8EF8A0874}" type="parTrans" cxnId="{04B010D6-D08C-40C5-BE4F-9182D5ECB38E}">
      <dgm:prSet/>
      <dgm:spPr/>
      <dgm:t>
        <a:bodyPr/>
        <a:lstStyle/>
        <a:p>
          <a:endParaRPr lang="en-US"/>
        </a:p>
      </dgm:t>
    </dgm:pt>
    <dgm:pt modelId="{FF96CAEC-29AB-4523-8D9B-6762E951AAA8}" type="sibTrans" cxnId="{04B010D6-D08C-40C5-BE4F-9182D5ECB38E}">
      <dgm:prSet/>
      <dgm:spPr/>
      <dgm:t>
        <a:bodyPr/>
        <a:lstStyle/>
        <a:p>
          <a:endParaRPr lang="en-US"/>
        </a:p>
      </dgm:t>
    </dgm:pt>
    <dgm:pt modelId="{41D42F59-C938-49B1-931B-CBF76DF0E39E}">
      <dgm:prSet/>
      <dgm:spPr/>
      <dgm:t>
        <a:bodyPr/>
        <a:lstStyle/>
        <a:p>
          <a:r>
            <a:rPr lang="en-GB" i="1" dirty="0"/>
            <a:t>Please sign completed written homework </a:t>
          </a:r>
          <a:endParaRPr lang="en-US" dirty="0"/>
        </a:p>
      </dgm:t>
    </dgm:pt>
    <dgm:pt modelId="{D5BBDC8E-5CFB-4908-9C30-00B003DD9753}" type="parTrans" cxnId="{D429624C-DE9C-4BF6-B724-7081247DD201}">
      <dgm:prSet/>
      <dgm:spPr/>
      <dgm:t>
        <a:bodyPr/>
        <a:lstStyle/>
        <a:p>
          <a:endParaRPr lang="en-US"/>
        </a:p>
      </dgm:t>
    </dgm:pt>
    <dgm:pt modelId="{B7DC18CD-8A56-4811-B7F1-31853718D45E}" type="sibTrans" cxnId="{D429624C-DE9C-4BF6-B724-7081247DD201}">
      <dgm:prSet/>
      <dgm:spPr/>
      <dgm:t>
        <a:bodyPr/>
        <a:lstStyle/>
        <a:p>
          <a:endParaRPr lang="en-US"/>
        </a:p>
      </dgm:t>
    </dgm:pt>
    <dgm:pt modelId="{B05BF203-AD96-4BC7-9B8C-F534B9124432}">
      <dgm:prSet/>
      <dgm:spPr/>
      <dgm:t>
        <a:bodyPr/>
        <a:lstStyle/>
        <a:p>
          <a:r>
            <a:rPr lang="en-GB" b="1" u="sng">
              <a:solidFill>
                <a:schemeClr val="bg1"/>
              </a:solidFill>
            </a:rPr>
            <a:t>Spellings and Maths Facts </a:t>
          </a:r>
          <a:endParaRPr lang="en-US" dirty="0">
            <a:solidFill>
              <a:schemeClr val="bg1"/>
            </a:solidFill>
          </a:endParaRPr>
        </a:p>
      </dgm:t>
    </dgm:pt>
    <dgm:pt modelId="{EE677706-A9F7-4733-A2E5-6644609D925F}" type="parTrans" cxnId="{D944E487-F1DD-4AE9-A03D-12156A5BF67D}">
      <dgm:prSet/>
      <dgm:spPr/>
      <dgm:t>
        <a:bodyPr/>
        <a:lstStyle/>
        <a:p>
          <a:endParaRPr lang="en-US"/>
        </a:p>
      </dgm:t>
    </dgm:pt>
    <dgm:pt modelId="{96E5CA35-C90F-4013-9A4A-FD18BA4CCA50}" type="sibTrans" cxnId="{D944E487-F1DD-4AE9-A03D-12156A5BF67D}">
      <dgm:prSet/>
      <dgm:spPr/>
      <dgm:t>
        <a:bodyPr/>
        <a:lstStyle/>
        <a:p>
          <a:endParaRPr lang="en-US"/>
        </a:p>
      </dgm:t>
    </dgm:pt>
    <dgm:pt modelId="{5EF665E1-DCFC-4639-A319-1FDE3E606643}">
      <dgm:prSet/>
      <dgm:spPr/>
      <dgm:t>
        <a:bodyPr/>
        <a:lstStyle/>
        <a:p>
          <a:r>
            <a:rPr lang="en-GB" dirty="0"/>
            <a:t>Pupil Learning Book </a:t>
          </a:r>
          <a:endParaRPr lang="en-US" dirty="0"/>
        </a:p>
      </dgm:t>
    </dgm:pt>
    <dgm:pt modelId="{BAA6690D-4DC9-4D83-862D-B899151E5DE2}" type="parTrans" cxnId="{4AE91543-1375-41BD-82D1-59B15427028A}">
      <dgm:prSet/>
      <dgm:spPr/>
      <dgm:t>
        <a:bodyPr/>
        <a:lstStyle/>
        <a:p>
          <a:endParaRPr lang="en-US"/>
        </a:p>
      </dgm:t>
    </dgm:pt>
    <dgm:pt modelId="{D66E23C3-32EC-4085-93BA-680FED55A548}" type="sibTrans" cxnId="{4AE91543-1375-41BD-82D1-59B15427028A}">
      <dgm:prSet/>
      <dgm:spPr/>
      <dgm:t>
        <a:bodyPr/>
        <a:lstStyle/>
        <a:p>
          <a:endParaRPr lang="en-US"/>
        </a:p>
      </dgm:t>
    </dgm:pt>
    <dgm:pt modelId="{06EC30F6-C759-4566-860B-4CEDD596723F}">
      <dgm:prSet/>
      <dgm:spPr/>
      <dgm:t>
        <a:bodyPr/>
        <a:lstStyle/>
        <a:p>
          <a:r>
            <a:rPr lang="en-GB" b="1" u="sng">
              <a:solidFill>
                <a:schemeClr val="bg1"/>
              </a:solidFill>
            </a:rPr>
            <a:t>Reading </a:t>
          </a:r>
          <a:endParaRPr lang="en-US" dirty="0">
            <a:solidFill>
              <a:schemeClr val="bg1"/>
            </a:solidFill>
          </a:endParaRPr>
        </a:p>
      </dgm:t>
    </dgm:pt>
    <dgm:pt modelId="{724DCC2D-D5D7-476D-AF4F-521FA90CC0F6}" type="parTrans" cxnId="{3FCB3690-23AB-4E84-AF20-C076DF79A554}">
      <dgm:prSet/>
      <dgm:spPr/>
      <dgm:t>
        <a:bodyPr/>
        <a:lstStyle/>
        <a:p>
          <a:endParaRPr lang="en-US"/>
        </a:p>
      </dgm:t>
    </dgm:pt>
    <dgm:pt modelId="{7C1D4B6A-BF29-47C4-A386-9E3CC659B760}" type="sibTrans" cxnId="{3FCB3690-23AB-4E84-AF20-C076DF79A554}">
      <dgm:prSet/>
      <dgm:spPr/>
      <dgm:t>
        <a:bodyPr/>
        <a:lstStyle/>
        <a:p>
          <a:endParaRPr lang="en-US"/>
        </a:p>
      </dgm:t>
    </dgm:pt>
    <dgm:pt modelId="{2F9D3586-2BD0-4D42-9496-110F07C33D90}">
      <dgm:prSet/>
      <dgm:spPr/>
      <dgm:t>
        <a:bodyPr/>
        <a:lstStyle/>
        <a:p>
          <a:r>
            <a:rPr lang="en-GB" b="1"/>
            <a:t>Reading books given out every Monday and returned every Thursday</a:t>
          </a:r>
          <a:endParaRPr lang="en-US"/>
        </a:p>
      </dgm:t>
    </dgm:pt>
    <dgm:pt modelId="{2DD9EDC3-99F0-494E-B4A9-22142DA41B8F}" type="parTrans" cxnId="{CCC6ABAB-9115-4204-8E25-FFAEADF20FBA}">
      <dgm:prSet/>
      <dgm:spPr/>
      <dgm:t>
        <a:bodyPr/>
        <a:lstStyle/>
        <a:p>
          <a:endParaRPr lang="en-US"/>
        </a:p>
      </dgm:t>
    </dgm:pt>
    <dgm:pt modelId="{543FD90D-D4F9-47F6-BD75-4D77953C2A44}" type="sibTrans" cxnId="{CCC6ABAB-9115-4204-8E25-FFAEADF20FBA}">
      <dgm:prSet/>
      <dgm:spPr/>
      <dgm:t>
        <a:bodyPr/>
        <a:lstStyle/>
        <a:p>
          <a:endParaRPr lang="en-US"/>
        </a:p>
      </dgm:t>
    </dgm:pt>
    <dgm:pt modelId="{E541D75D-AC6E-4E7E-9CC7-6B088662C6AD}">
      <dgm:prSet/>
      <dgm:spPr/>
      <dgm:t>
        <a:bodyPr/>
        <a:lstStyle/>
        <a:p>
          <a:r>
            <a:rPr lang="en-GB" dirty="0" smtClean="0"/>
            <a:t>2 guided </a:t>
          </a:r>
          <a:r>
            <a:rPr lang="en-GB" dirty="0"/>
            <a:t>reading books and 1 unseen book each week </a:t>
          </a:r>
          <a:endParaRPr lang="en-US" dirty="0"/>
        </a:p>
      </dgm:t>
    </dgm:pt>
    <dgm:pt modelId="{7681948A-59A4-423C-8AF1-DF6C3A792B65}" type="parTrans" cxnId="{D24014DB-5CCF-4D8F-9DC4-131DB2E1DEDB}">
      <dgm:prSet/>
      <dgm:spPr/>
      <dgm:t>
        <a:bodyPr/>
        <a:lstStyle/>
        <a:p>
          <a:endParaRPr lang="en-US"/>
        </a:p>
      </dgm:t>
    </dgm:pt>
    <dgm:pt modelId="{B42064C9-1BF8-47BB-9CAB-C69DC1503A00}" type="sibTrans" cxnId="{D24014DB-5CCF-4D8F-9DC4-131DB2E1DEDB}">
      <dgm:prSet/>
      <dgm:spPr/>
      <dgm:t>
        <a:bodyPr/>
        <a:lstStyle/>
        <a:p>
          <a:endParaRPr lang="en-US"/>
        </a:p>
      </dgm:t>
    </dgm:pt>
    <dgm:pt modelId="{BCF16ECF-8A33-4637-92CE-77627379608E}">
      <dgm:prSet/>
      <dgm:spPr/>
      <dgm:t>
        <a:bodyPr/>
        <a:lstStyle/>
        <a:p>
          <a:r>
            <a:rPr lang="en-GB" dirty="0" smtClean="0"/>
            <a:t>Online </a:t>
          </a:r>
          <a:r>
            <a:rPr lang="en-GB" dirty="0"/>
            <a:t>reading books allocated from Term 1B</a:t>
          </a:r>
          <a:endParaRPr lang="en-US" dirty="0"/>
        </a:p>
      </dgm:t>
    </dgm:pt>
    <dgm:pt modelId="{A0CA21ED-3E40-44E6-9DE8-AB387C85584E}" type="parTrans" cxnId="{EE061FB1-EFAA-4CF8-9254-9E23D086AD7E}">
      <dgm:prSet/>
      <dgm:spPr/>
      <dgm:t>
        <a:bodyPr/>
        <a:lstStyle/>
        <a:p>
          <a:endParaRPr lang="en-US"/>
        </a:p>
      </dgm:t>
    </dgm:pt>
    <dgm:pt modelId="{4680DE3B-5B72-4C10-8A57-4E42FBF33311}" type="sibTrans" cxnId="{EE061FB1-EFAA-4CF8-9254-9E23D086AD7E}">
      <dgm:prSet/>
      <dgm:spPr/>
      <dgm:t>
        <a:bodyPr/>
        <a:lstStyle/>
        <a:p>
          <a:endParaRPr lang="en-US"/>
        </a:p>
      </dgm:t>
    </dgm:pt>
    <dgm:pt modelId="{B5CFD564-C984-468D-9418-F3598768FFCA}" type="pres">
      <dgm:prSet presAssocID="{6DDF6BB8-49AE-44C0-92CA-9585FC93F5D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F412DD5-E44C-48C0-AF87-6872AF148B27}" type="pres">
      <dgm:prSet presAssocID="{F1DE309D-4AA8-4ABA-867B-43A835BFBEE4}" presName="node" presStyleLbl="node1" presStyleIdx="0" presStyleCnt="11" custLinFactNeighborX="-107" custLinFactNeighborY="31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0A9CD7-DCF9-4E87-8A23-EAFB7FBC1F75}" type="pres">
      <dgm:prSet presAssocID="{ADDA544D-0937-44D6-AB07-169E1A5AC759}" presName="sibTrans" presStyleCnt="0"/>
      <dgm:spPr/>
    </dgm:pt>
    <dgm:pt modelId="{CF902447-6C0A-4BBD-A4F4-EFBA77ABCC2B}" type="pres">
      <dgm:prSet presAssocID="{E1E805EB-8C53-45BA-BC03-6CBF86388D91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FF1F8A-3F53-4037-8451-6CE5AFE7235B}" type="pres">
      <dgm:prSet presAssocID="{9445453B-F346-4892-8458-30C3773C0CDB}" presName="sibTrans" presStyleCnt="0"/>
      <dgm:spPr/>
    </dgm:pt>
    <dgm:pt modelId="{85AA6750-76F7-49F0-A33A-0CBB5D0CA093}" type="pres">
      <dgm:prSet presAssocID="{91D4849C-5900-445B-BE3A-DA55B7AD1931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991FCB-42F5-49D6-A5B8-9A69751A345C}" type="pres">
      <dgm:prSet presAssocID="{790A9134-5249-4725-BD7E-27341B59BBA3}" presName="sibTrans" presStyleCnt="0"/>
      <dgm:spPr/>
    </dgm:pt>
    <dgm:pt modelId="{DF118A79-043E-4585-86DC-51BADD6A9111}" type="pres">
      <dgm:prSet presAssocID="{16BD91DC-EDC6-456E-86CC-CAD3BCAA7C06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39EB42-E2CA-4221-8A51-984983571127}" type="pres">
      <dgm:prSet presAssocID="{FF96CAEC-29AB-4523-8D9B-6762E951AAA8}" presName="sibTrans" presStyleCnt="0"/>
      <dgm:spPr/>
    </dgm:pt>
    <dgm:pt modelId="{9FE30AB3-F884-4A70-AA37-733CC9AC5812}" type="pres">
      <dgm:prSet presAssocID="{41D42F59-C938-49B1-931B-CBF76DF0E39E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3E501D-14AA-4A65-A2E7-31981A14409D}" type="pres">
      <dgm:prSet presAssocID="{B7DC18CD-8A56-4811-B7F1-31853718D45E}" presName="sibTrans" presStyleCnt="0"/>
      <dgm:spPr/>
    </dgm:pt>
    <dgm:pt modelId="{93049ACE-8D5E-47CC-BD16-43F8E16AC7B6}" type="pres">
      <dgm:prSet presAssocID="{B05BF203-AD96-4BC7-9B8C-F534B9124432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BEBCF5-8D2C-45F9-B52E-6C4F4CD1689E}" type="pres">
      <dgm:prSet presAssocID="{96E5CA35-C90F-4013-9A4A-FD18BA4CCA50}" presName="sibTrans" presStyleCnt="0"/>
      <dgm:spPr/>
    </dgm:pt>
    <dgm:pt modelId="{7ABFDDB2-D487-4FE8-A155-52C6B20FB4B3}" type="pres">
      <dgm:prSet presAssocID="{5EF665E1-DCFC-4639-A319-1FDE3E606643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7620F7-C717-400F-AF42-846BD446E867}" type="pres">
      <dgm:prSet presAssocID="{D66E23C3-32EC-4085-93BA-680FED55A548}" presName="sibTrans" presStyleCnt="0"/>
      <dgm:spPr/>
    </dgm:pt>
    <dgm:pt modelId="{933306BA-501C-40D9-B6B5-422024AD3840}" type="pres">
      <dgm:prSet presAssocID="{06EC30F6-C759-4566-860B-4CEDD596723F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C06354-BC3C-4441-83D0-EFC911DC9043}" type="pres">
      <dgm:prSet presAssocID="{7C1D4B6A-BF29-47C4-A386-9E3CC659B760}" presName="sibTrans" presStyleCnt="0"/>
      <dgm:spPr/>
    </dgm:pt>
    <dgm:pt modelId="{6EA434F0-47C7-4E83-8DEA-82CE76355266}" type="pres">
      <dgm:prSet presAssocID="{2F9D3586-2BD0-4D42-9496-110F07C33D90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73BD16-4773-4D69-BB26-8A242A67277F}" type="pres">
      <dgm:prSet presAssocID="{543FD90D-D4F9-47F6-BD75-4D77953C2A44}" presName="sibTrans" presStyleCnt="0"/>
      <dgm:spPr/>
    </dgm:pt>
    <dgm:pt modelId="{89378892-2CA2-41C2-83E2-F44C9F7BF5A5}" type="pres">
      <dgm:prSet presAssocID="{E541D75D-AC6E-4E7E-9CC7-6B088662C6AD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EBBAE4-7680-482A-BA9E-EC364DCA6FED}" type="pres">
      <dgm:prSet presAssocID="{B42064C9-1BF8-47BB-9CAB-C69DC1503A00}" presName="sibTrans" presStyleCnt="0"/>
      <dgm:spPr/>
    </dgm:pt>
    <dgm:pt modelId="{90BE949B-A9E5-4F11-BCFF-4002D88B1B53}" type="pres">
      <dgm:prSet presAssocID="{BCF16ECF-8A33-4637-92CE-77627379608E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07C0D19-5841-4803-A977-D9EFDB131DA2}" type="presOf" srcId="{16BD91DC-EDC6-456E-86CC-CAD3BCAA7C06}" destId="{DF118A79-043E-4585-86DC-51BADD6A9111}" srcOrd="0" destOrd="0" presId="urn:microsoft.com/office/officeart/2005/8/layout/default"/>
    <dgm:cxn modelId="{115ED861-82A5-40FD-BAF4-041B901EF2EC}" type="presOf" srcId="{41D42F59-C938-49B1-931B-CBF76DF0E39E}" destId="{9FE30AB3-F884-4A70-AA37-733CC9AC5812}" srcOrd="0" destOrd="0" presId="urn:microsoft.com/office/officeart/2005/8/layout/default"/>
    <dgm:cxn modelId="{C76AC3D3-6D9E-4650-A283-D183E19BEACD}" type="presOf" srcId="{06EC30F6-C759-4566-860B-4CEDD596723F}" destId="{933306BA-501C-40D9-B6B5-422024AD3840}" srcOrd="0" destOrd="0" presId="urn:microsoft.com/office/officeart/2005/8/layout/default"/>
    <dgm:cxn modelId="{D944E487-F1DD-4AE9-A03D-12156A5BF67D}" srcId="{6DDF6BB8-49AE-44C0-92CA-9585FC93F5DB}" destId="{B05BF203-AD96-4BC7-9B8C-F534B9124432}" srcOrd="5" destOrd="0" parTransId="{EE677706-A9F7-4733-A2E5-6644609D925F}" sibTransId="{96E5CA35-C90F-4013-9A4A-FD18BA4CCA50}"/>
    <dgm:cxn modelId="{497C0BB9-B373-4D9E-AFFA-24BEC2DAF95D}" type="presOf" srcId="{5EF665E1-DCFC-4639-A319-1FDE3E606643}" destId="{7ABFDDB2-D487-4FE8-A155-52C6B20FB4B3}" srcOrd="0" destOrd="0" presId="urn:microsoft.com/office/officeart/2005/8/layout/default"/>
    <dgm:cxn modelId="{3ABA1DAB-7442-48FE-8537-0E9864CF1211}" type="presOf" srcId="{E541D75D-AC6E-4E7E-9CC7-6B088662C6AD}" destId="{89378892-2CA2-41C2-83E2-F44C9F7BF5A5}" srcOrd="0" destOrd="0" presId="urn:microsoft.com/office/officeart/2005/8/layout/default"/>
    <dgm:cxn modelId="{CAD04BD6-DDE4-4B54-A1AA-99A8625EB4DC}" type="presOf" srcId="{91D4849C-5900-445B-BE3A-DA55B7AD1931}" destId="{85AA6750-76F7-49F0-A33A-0CBB5D0CA093}" srcOrd="0" destOrd="0" presId="urn:microsoft.com/office/officeart/2005/8/layout/default"/>
    <dgm:cxn modelId="{B70EAE3C-1F55-4D80-B4CE-DA5CDAC24355}" type="presOf" srcId="{2F9D3586-2BD0-4D42-9496-110F07C33D90}" destId="{6EA434F0-47C7-4E83-8DEA-82CE76355266}" srcOrd="0" destOrd="0" presId="urn:microsoft.com/office/officeart/2005/8/layout/default"/>
    <dgm:cxn modelId="{FF9DF0D7-6230-421E-B695-28258F559AF8}" srcId="{6DDF6BB8-49AE-44C0-92CA-9585FC93F5DB}" destId="{E1E805EB-8C53-45BA-BC03-6CBF86388D91}" srcOrd="1" destOrd="0" parTransId="{1A668CD4-AFE8-4BA3-8A1A-3EA0083418FA}" sibTransId="{9445453B-F346-4892-8458-30C3773C0CDB}"/>
    <dgm:cxn modelId="{D429624C-DE9C-4BF6-B724-7081247DD201}" srcId="{6DDF6BB8-49AE-44C0-92CA-9585FC93F5DB}" destId="{41D42F59-C938-49B1-931B-CBF76DF0E39E}" srcOrd="4" destOrd="0" parTransId="{D5BBDC8E-5CFB-4908-9C30-00B003DD9753}" sibTransId="{B7DC18CD-8A56-4811-B7F1-31853718D45E}"/>
    <dgm:cxn modelId="{04B010D6-D08C-40C5-BE4F-9182D5ECB38E}" srcId="{6DDF6BB8-49AE-44C0-92CA-9585FC93F5DB}" destId="{16BD91DC-EDC6-456E-86CC-CAD3BCAA7C06}" srcOrd="3" destOrd="0" parTransId="{B81BE9C3-07DA-4D8A-BC6E-EAC8EF8A0874}" sibTransId="{FF96CAEC-29AB-4523-8D9B-6762E951AAA8}"/>
    <dgm:cxn modelId="{1D205587-2D31-4E6C-925A-8F6FA1799B27}" type="presOf" srcId="{E1E805EB-8C53-45BA-BC03-6CBF86388D91}" destId="{CF902447-6C0A-4BBD-A4F4-EFBA77ABCC2B}" srcOrd="0" destOrd="0" presId="urn:microsoft.com/office/officeart/2005/8/layout/default"/>
    <dgm:cxn modelId="{D24014DB-5CCF-4D8F-9DC4-131DB2E1DEDB}" srcId="{6DDF6BB8-49AE-44C0-92CA-9585FC93F5DB}" destId="{E541D75D-AC6E-4E7E-9CC7-6B088662C6AD}" srcOrd="9" destOrd="0" parTransId="{7681948A-59A4-423C-8AF1-DF6C3A792B65}" sibTransId="{B42064C9-1BF8-47BB-9CAB-C69DC1503A00}"/>
    <dgm:cxn modelId="{E4E62B6A-8503-4205-BF2A-31EC75A2DD4B}" srcId="{6DDF6BB8-49AE-44C0-92CA-9585FC93F5DB}" destId="{91D4849C-5900-445B-BE3A-DA55B7AD1931}" srcOrd="2" destOrd="0" parTransId="{6DC3A1E4-8555-41B0-B808-75261CBFCFDC}" sibTransId="{790A9134-5249-4725-BD7E-27341B59BBA3}"/>
    <dgm:cxn modelId="{0F1D2A78-DBD5-4853-86D1-31EC1BAC1742}" srcId="{6DDF6BB8-49AE-44C0-92CA-9585FC93F5DB}" destId="{F1DE309D-4AA8-4ABA-867B-43A835BFBEE4}" srcOrd="0" destOrd="0" parTransId="{E2854AAC-2C9C-4289-9161-FC96AB10D98E}" sibTransId="{ADDA544D-0937-44D6-AB07-169E1A5AC759}"/>
    <dgm:cxn modelId="{BB396256-725A-49FA-8377-B1DACF032CF2}" type="presOf" srcId="{6DDF6BB8-49AE-44C0-92CA-9585FC93F5DB}" destId="{B5CFD564-C984-468D-9418-F3598768FFCA}" srcOrd="0" destOrd="0" presId="urn:microsoft.com/office/officeart/2005/8/layout/default"/>
    <dgm:cxn modelId="{3FCB3690-23AB-4E84-AF20-C076DF79A554}" srcId="{6DDF6BB8-49AE-44C0-92CA-9585FC93F5DB}" destId="{06EC30F6-C759-4566-860B-4CEDD596723F}" srcOrd="7" destOrd="0" parTransId="{724DCC2D-D5D7-476D-AF4F-521FA90CC0F6}" sibTransId="{7C1D4B6A-BF29-47C4-A386-9E3CC659B760}"/>
    <dgm:cxn modelId="{2A362E1F-7906-4F1E-B654-A2829C87D7E3}" type="presOf" srcId="{F1DE309D-4AA8-4ABA-867B-43A835BFBEE4}" destId="{7F412DD5-E44C-48C0-AF87-6872AF148B27}" srcOrd="0" destOrd="0" presId="urn:microsoft.com/office/officeart/2005/8/layout/default"/>
    <dgm:cxn modelId="{014C4430-246C-4377-B486-D8760C16C764}" type="presOf" srcId="{BCF16ECF-8A33-4637-92CE-77627379608E}" destId="{90BE949B-A9E5-4F11-BCFF-4002D88B1B53}" srcOrd="0" destOrd="0" presId="urn:microsoft.com/office/officeart/2005/8/layout/default"/>
    <dgm:cxn modelId="{EE061FB1-EFAA-4CF8-9254-9E23D086AD7E}" srcId="{6DDF6BB8-49AE-44C0-92CA-9585FC93F5DB}" destId="{BCF16ECF-8A33-4637-92CE-77627379608E}" srcOrd="10" destOrd="0" parTransId="{A0CA21ED-3E40-44E6-9DE8-AB387C85584E}" sibTransId="{4680DE3B-5B72-4C10-8A57-4E42FBF33311}"/>
    <dgm:cxn modelId="{16806564-FB5F-4BB3-BD1D-DE3E7392CBFC}" type="presOf" srcId="{B05BF203-AD96-4BC7-9B8C-F534B9124432}" destId="{93049ACE-8D5E-47CC-BD16-43F8E16AC7B6}" srcOrd="0" destOrd="0" presId="urn:microsoft.com/office/officeart/2005/8/layout/default"/>
    <dgm:cxn modelId="{4AE91543-1375-41BD-82D1-59B15427028A}" srcId="{6DDF6BB8-49AE-44C0-92CA-9585FC93F5DB}" destId="{5EF665E1-DCFC-4639-A319-1FDE3E606643}" srcOrd="6" destOrd="0" parTransId="{BAA6690D-4DC9-4D83-862D-B899151E5DE2}" sibTransId="{D66E23C3-32EC-4085-93BA-680FED55A548}"/>
    <dgm:cxn modelId="{CCC6ABAB-9115-4204-8E25-FFAEADF20FBA}" srcId="{6DDF6BB8-49AE-44C0-92CA-9585FC93F5DB}" destId="{2F9D3586-2BD0-4D42-9496-110F07C33D90}" srcOrd="8" destOrd="0" parTransId="{2DD9EDC3-99F0-494E-B4A9-22142DA41B8F}" sibTransId="{543FD90D-D4F9-47F6-BD75-4D77953C2A44}"/>
    <dgm:cxn modelId="{F75DE255-0C1E-4634-A8D0-CFBA021DA383}" type="presParOf" srcId="{B5CFD564-C984-468D-9418-F3598768FFCA}" destId="{7F412DD5-E44C-48C0-AF87-6872AF148B27}" srcOrd="0" destOrd="0" presId="urn:microsoft.com/office/officeart/2005/8/layout/default"/>
    <dgm:cxn modelId="{95E87031-4168-42C8-A804-DB668BCC260C}" type="presParOf" srcId="{B5CFD564-C984-468D-9418-F3598768FFCA}" destId="{040A9CD7-DCF9-4E87-8A23-EAFB7FBC1F75}" srcOrd="1" destOrd="0" presId="urn:microsoft.com/office/officeart/2005/8/layout/default"/>
    <dgm:cxn modelId="{407B366A-A9A0-4A74-AE25-5F4FBE47CF68}" type="presParOf" srcId="{B5CFD564-C984-468D-9418-F3598768FFCA}" destId="{CF902447-6C0A-4BBD-A4F4-EFBA77ABCC2B}" srcOrd="2" destOrd="0" presId="urn:microsoft.com/office/officeart/2005/8/layout/default"/>
    <dgm:cxn modelId="{E0873C44-2FDA-4428-8120-E67BF9C84FCE}" type="presParOf" srcId="{B5CFD564-C984-468D-9418-F3598768FFCA}" destId="{F7FF1F8A-3F53-4037-8451-6CE5AFE7235B}" srcOrd="3" destOrd="0" presId="urn:microsoft.com/office/officeart/2005/8/layout/default"/>
    <dgm:cxn modelId="{7559CA5F-8B10-4371-83C9-BB608B6589FD}" type="presParOf" srcId="{B5CFD564-C984-468D-9418-F3598768FFCA}" destId="{85AA6750-76F7-49F0-A33A-0CBB5D0CA093}" srcOrd="4" destOrd="0" presId="urn:microsoft.com/office/officeart/2005/8/layout/default"/>
    <dgm:cxn modelId="{EAC0F568-41F3-4736-B2E1-84AB6765C3F1}" type="presParOf" srcId="{B5CFD564-C984-468D-9418-F3598768FFCA}" destId="{D5991FCB-42F5-49D6-A5B8-9A69751A345C}" srcOrd="5" destOrd="0" presId="urn:microsoft.com/office/officeart/2005/8/layout/default"/>
    <dgm:cxn modelId="{DEC3C47F-F9BB-46F2-B00A-338060D65595}" type="presParOf" srcId="{B5CFD564-C984-468D-9418-F3598768FFCA}" destId="{DF118A79-043E-4585-86DC-51BADD6A9111}" srcOrd="6" destOrd="0" presId="urn:microsoft.com/office/officeart/2005/8/layout/default"/>
    <dgm:cxn modelId="{7A8F82B6-F275-4AE6-8C77-E2325AC237BC}" type="presParOf" srcId="{B5CFD564-C984-468D-9418-F3598768FFCA}" destId="{7F39EB42-E2CA-4221-8A51-984983571127}" srcOrd="7" destOrd="0" presId="urn:microsoft.com/office/officeart/2005/8/layout/default"/>
    <dgm:cxn modelId="{259E7CBD-2969-48F1-9C4F-8D5A0322F2D8}" type="presParOf" srcId="{B5CFD564-C984-468D-9418-F3598768FFCA}" destId="{9FE30AB3-F884-4A70-AA37-733CC9AC5812}" srcOrd="8" destOrd="0" presId="urn:microsoft.com/office/officeart/2005/8/layout/default"/>
    <dgm:cxn modelId="{635BC42E-442D-4D14-AB0C-E8A8F1B2F132}" type="presParOf" srcId="{B5CFD564-C984-468D-9418-F3598768FFCA}" destId="{FD3E501D-14AA-4A65-A2E7-31981A14409D}" srcOrd="9" destOrd="0" presId="urn:microsoft.com/office/officeart/2005/8/layout/default"/>
    <dgm:cxn modelId="{3092B4E2-DF94-4D84-B3E6-C4B0E321C438}" type="presParOf" srcId="{B5CFD564-C984-468D-9418-F3598768FFCA}" destId="{93049ACE-8D5E-47CC-BD16-43F8E16AC7B6}" srcOrd="10" destOrd="0" presId="urn:microsoft.com/office/officeart/2005/8/layout/default"/>
    <dgm:cxn modelId="{04A4ADB0-3E40-44A2-8760-E2204E99C7A5}" type="presParOf" srcId="{B5CFD564-C984-468D-9418-F3598768FFCA}" destId="{07BEBCF5-8D2C-45F9-B52E-6C4F4CD1689E}" srcOrd="11" destOrd="0" presId="urn:microsoft.com/office/officeart/2005/8/layout/default"/>
    <dgm:cxn modelId="{929FA92D-BB96-4272-B986-35E6FC36AEDD}" type="presParOf" srcId="{B5CFD564-C984-468D-9418-F3598768FFCA}" destId="{7ABFDDB2-D487-4FE8-A155-52C6B20FB4B3}" srcOrd="12" destOrd="0" presId="urn:microsoft.com/office/officeart/2005/8/layout/default"/>
    <dgm:cxn modelId="{45913C98-F3C2-4376-8B3F-81C06333E000}" type="presParOf" srcId="{B5CFD564-C984-468D-9418-F3598768FFCA}" destId="{DD7620F7-C717-400F-AF42-846BD446E867}" srcOrd="13" destOrd="0" presId="urn:microsoft.com/office/officeart/2005/8/layout/default"/>
    <dgm:cxn modelId="{40A0B46F-D233-4845-8396-6EDA85B0C053}" type="presParOf" srcId="{B5CFD564-C984-468D-9418-F3598768FFCA}" destId="{933306BA-501C-40D9-B6B5-422024AD3840}" srcOrd="14" destOrd="0" presId="urn:microsoft.com/office/officeart/2005/8/layout/default"/>
    <dgm:cxn modelId="{7798E6DD-3AF1-447B-AB43-D079FCA546C5}" type="presParOf" srcId="{B5CFD564-C984-468D-9418-F3598768FFCA}" destId="{FBC06354-BC3C-4441-83D0-EFC911DC9043}" srcOrd="15" destOrd="0" presId="urn:microsoft.com/office/officeart/2005/8/layout/default"/>
    <dgm:cxn modelId="{17D9F5A3-D328-4DA0-A0A5-FB986FDE6736}" type="presParOf" srcId="{B5CFD564-C984-468D-9418-F3598768FFCA}" destId="{6EA434F0-47C7-4E83-8DEA-82CE76355266}" srcOrd="16" destOrd="0" presId="urn:microsoft.com/office/officeart/2005/8/layout/default"/>
    <dgm:cxn modelId="{2DB30465-6B36-4AA3-8E34-83C868D7738B}" type="presParOf" srcId="{B5CFD564-C984-468D-9418-F3598768FFCA}" destId="{9073BD16-4773-4D69-BB26-8A242A67277F}" srcOrd="17" destOrd="0" presId="urn:microsoft.com/office/officeart/2005/8/layout/default"/>
    <dgm:cxn modelId="{EC110C69-D211-4802-A124-1A9DB726CEC4}" type="presParOf" srcId="{B5CFD564-C984-468D-9418-F3598768FFCA}" destId="{89378892-2CA2-41C2-83E2-F44C9F7BF5A5}" srcOrd="18" destOrd="0" presId="urn:microsoft.com/office/officeart/2005/8/layout/default"/>
    <dgm:cxn modelId="{974DD158-8C6D-451D-A235-71E66FEAE796}" type="presParOf" srcId="{B5CFD564-C984-468D-9418-F3598768FFCA}" destId="{18EBBAE4-7680-482A-BA9E-EC364DCA6FED}" srcOrd="19" destOrd="0" presId="urn:microsoft.com/office/officeart/2005/8/layout/default"/>
    <dgm:cxn modelId="{FF1C72B3-083C-40C4-BEA3-1487F4DEDB8E}" type="presParOf" srcId="{B5CFD564-C984-468D-9418-F3598768FFCA}" destId="{90BE949B-A9E5-4F11-BCFF-4002D88B1B53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1DD3F-7D14-439D-BC70-E9EEB3DF5022}">
      <dsp:nvSpPr>
        <dsp:cNvPr id="0" name=""/>
        <dsp:cNvSpPr/>
      </dsp:nvSpPr>
      <dsp:spPr>
        <a:xfrm>
          <a:off x="394765" y="21"/>
          <a:ext cx="1941159" cy="11646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8.45 - Door opens and children come straight into their classroom on their own</a:t>
          </a:r>
          <a:endParaRPr lang="en-US" sz="1500" kern="1200" dirty="0"/>
        </a:p>
      </dsp:txBody>
      <dsp:txXfrm>
        <a:off x="394765" y="21"/>
        <a:ext cx="1941159" cy="1164695"/>
      </dsp:txXfrm>
    </dsp:sp>
    <dsp:sp modelId="{757790E3-B118-4684-B5C0-A2631B64F86B}">
      <dsp:nvSpPr>
        <dsp:cNvPr id="0" name=""/>
        <dsp:cNvSpPr/>
      </dsp:nvSpPr>
      <dsp:spPr>
        <a:xfrm>
          <a:off x="2530040" y="21"/>
          <a:ext cx="1941159" cy="1164695"/>
        </a:xfrm>
        <a:prstGeom prst="rect">
          <a:avLst/>
        </a:prstGeom>
        <a:solidFill>
          <a:schemeClr val="accent2">
            <a:hueOff val="-592857"/>
            <a:satOff val="2840"/>
            <a:lumOff val="262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8.55 – Classroom door locks and lessons begin. Any lateness report to the front door</a:t>
          </a:r>
          <a:endParaRPr lang="en-US" sz="1500" kern="1200" dirty="0"/>
        </a:p>
      </dsp:txBody>
      <dsp:txXfrm>
        <a:off x="2530040" y="21"/>
        <a:ext cx="1941159" cy="1164695"/>
      </dsp:txXfrm>
    </dsp:sp>
    <dsp:sp modelId="{B6A8AC8C-EDB8-4193-8195-79754DC52522}">
      <dsp:nvSpPr>
        <dsp:cNvPr id="0" name=""/>
        <dsp:cNvSpPr/>
      </dsp:nvSpPr>
      <dsp:spPr>
        <a:xfrm>
          <a:off x="394765" y="1358833"/>
          <a:ext cx="1941159" cy="1164695"/>
        </a:xfrm>
        <a:prstGeom prst="rect">
          <a:avLst/>
        </a:prstGeom>
        <a:solidFill>
          <a:schemeClr val="accent2">
            <a:hueOff val="-1185714"/>
            <a:satOff val="5680"/>
            <a:lumOff val="525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/>
            <a:t>Collect children promptly at the end of each day</a:t>
          </a:r>
          <a:endParaRPr lang="en-US" sz="1500" kern="1200"/>
        </a:p>
      </dsp:txBody>
      <dsp:txXfrm>
        <a:off x="394765" y="1358833"/>
        <a:ext cx="1941159" cy="1164695"/>
      </dsp:txXfrm>
    </dsp:sp>
    <dsp:sp modelId="{C5981ECC-B314-4A25-A42F-CA2CB4F3DFB6}">
      <dsp:nvSpPr>
        <dsp:cNvPr id="0" name=""/>
        <dsp:cNvSpPr/>
      </dsp:nvSpPr>
      <dsp:spPr>
        <a:xfrm>
          <a:off x="2530040" y="1358833"/>
          <a:ext cx="1941159" cy="1164695"/>
        </a:xfrm>
        <a:prstGeom prst="rect">
          <a:avLst/>
        </a:prstGeom>
        <a:solidFill>
          <a:schemeClr val="accent2">
            <a:hueOff val="-1778571"/>
            <a:satOff val="8520"/>
            <a:lumOff val="788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/>
            <a:t>Monday 2.45pm</a:t>
          </a:r>
          <a:endParaRPr lang="en-US" sz="1500" kern="1200"/>
        </a:p>
      </dsp:txBody>
      <dsp:txXfrm>
        <a:off x="2530040" y="1358833"/>
        <a:ext cx="1941159" cy="1164695"/>
      </dsp:txXfrm>
    </dsp:sp>
    <dsp:sp modelId="{78277518-6E6B-414E-8AF2-730A82B1CE85}">
      <dsp:nvSpPr>
        <dsp:cNvPr id="0" name=""/>
        <dsp:cNvSpPr/>
      </dsp:nvSpPr>
      <dsp:spPr>
        <a:xfrm>
          <a:off x="394765" y="2717644"/>
          <a:ext cx="1941159" cy="1164695"/>
        </a:xfrm>
        <a:prstGeom prst="rect">
          <a:avLst/>
        </a:prstGeom>
        <a:solidFill>
          <a:schemeClr val="accent2">
            <a:hueOff val="-2371428"/>
            <a:satOff val="11360"/>
            <a:lumOff val="1051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/>
            <a:t>Tuesday, Wednesday &amp; Thursday 2.15pm</a:t>
          </a:r>
          <a:endParaRPr lang="en-US" sz="1500" kern="1200"/>
        </a:p>
      </dsp:txBody>
      <dsp:txXfrm>
        <a:off x="394765" y="2717644"/>
        <a:ext cx="1941159" cy="1164695"/>
      </dsp:txXfrm>
    </dsp:sp>
    <dsp:sp modelId="{6540C4D5-0D04-4327-A518-0782EB46A432}">
      <dsp:nvSpPr>
        <dsp:cNvPr id="0" name=""/>
        <dsp:cNvSpPr/>
      </dsp:nvSpPr>
      <dsp:spPr>
        <a:xfrm>
          <a:off x="2530040" y="2717644"/>
          <a:ext cx="1941159" cy="1164695"/>
        </a:xfrm>
        <a:prstGeom prst="rect">
          <a:avLst/>
        </a:prstGeom>
        <a:solidFill>
          <a:schemeClr val="accent2">
            <a:hueOff val="-2964285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Friday </a:t>
          </a:r>
          <a:r>
            <a:rPr lang="en-GB" sz="1500" kern="1200" dirty="0" smtClean="0"/>
            <a:t>2pm </a:t>
          </a:r>
          <a:endParaRPr lang="en-US" sz="1500" kern="1200" dirty="0"/>
        </a:p>
      </dsp:txBody>
      <dsp:txXfrm>
        <a:off x="2530040" y="2717644"/>
        <a:ext cx="1941159" cy="1164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12DD5-E44C-48C0-AF87-6872AF148B27}">
      <dsp:nvSpPr>
        <dsp:cNvPr id="0" name=""/>
        <dsp:cNvSpPr/>
      </dsp:nvSpPr>
      <dsp:spPr>
        <a:xfrm>
          <a:off x="0" y="747780"/>
          <a:ext cx="1575174" cy="945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u="sng" kern="1200">
              <a:solidFill>
                <a:schemeClr val="bg1"/>
              </a:solidFill>
            </a:rPr>
            <a:t>Written homework 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0" y="747780"/>
        <a:ext cx="1575174" cy="945104"/>
      </dsp:txXfrm>
    </dsp:sp>
    <dsp:sp modelId="{CF902447-6C0A-4BBD-A4F4-EFBA77ABCC2B}">
      <dsp:nvSpPr>
        <dsp:cNvPr id="0" name=""/>
        <dsp:cNvSpPr/>
      </dsp:nvSpPr>
      <dsp:spPr>
        <a:xfrm>
          <a:off x="1732692" y="717829"/>
          <a:ext cx="1575174" cy="945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/>
            <a:t>Homework given out every Monday and returned every Thursday</a:t>
          </a:r>
          <a:endParaRPr lang="en-US" sz="1200" kern="1200"/>
        </a:p>
      </dsp:txBody>
      <dsp:txXfrm>
        <a:off x="1732692" y="717829"/>
        <a:ext cx="1575174" cy="945104"/>
      </dsp:txXfrm>
    </dsp:sp>
    <dsp:sp modelId="{85AA6750-76F7-49F0-A33A-0CBB5D0CA093}">
      <dsp:nvSpPr>
        <dsp:cNvPr id="0" name=""/>
        <dsp:cNvSpPr/>
      </dsp:nvSpPr>
      <dsp:spPr>
        <a:xfrm>
          <a:off x="3465385" y="717829"/>
          <a:ext cx="1575174" cy="945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Written </a:t>
          </a:r>
          <a:r>
            <a:rPr lang="en-GB" sz="1200" kern="1200" dirty="0"/>
            <a:t>Literacy and Numeracy </a:t>
          </a:r>
          <a:endParaRPr lang="en-US" sz="1200" kern="1200" dirty="0"/>
        </a:p>
      </dsp:txBody>
      <dsp:txXfrm>
        <a:off x="3465385" y="717829"/>
        <a:ext cx="1575174" cy="945104"/>
      </dsp:txXfrm>
    </dsp:sp>
    <dsp:sp modelId="{DF118A79-043E-4585-86DC-51BADD6A9111}">
      <dsp:nvSpPr>
        <dsp:cNvPr id="0" name=""/>
        <dsp:cNvSpPr/>
      </dsp:nvSpPr>
      <dsp:spPr>
        <a:xfrm>
          <a:off x="0" y="1820452"/>
          <a:ext cx="1575174" cy="945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Topic-related </a:t>
          </a:r>
          <a:r>
            <a:rPr lang="en-GB" sz="1200" kern="1200" dirty="0"/>
            <a:t>Seesaw Class activity (starting in October)</a:t>
          </a:r>
          <a:endParaRPr lang="en-US" sz="1200" kern="1200" dirty="0"/>
        </a:p>
      </dsp:txBody>
      <dsp:txXfrm>
        <a:off x="0" y="1820452"/>
        <a:ext cx="1575174" cy="945104"/>
      </dsp:txXfrm>
    </dsp:sp>
    <dsp:sp modelId="{9FE30AB3-F884-4A70-AA37-733CC9AC5812}">
      <dsp:nvSpPr>
        <dsp:cNvPr id="0" name=""/>
        <dsp:cNvSpPr/>
      </dsp:nvSpPr>
      <dsp:spPr>
        <a:xfrm>
          <a:off x="1732692" y="1820452"/>
          <a:ext cx="1575174" cy="945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i="1" kern="1200" dirty="0"/>
            <a:t>Please sign completed written homework </a:t>
          </a:r>
          <a:endParaRPr lang="en-US" sz="1200" kern="1200" dirty="0"/>
        </a:p>
      </dsp:txBody>
      <dsp:txXfrm>
        <a:off x="1732692" y="1820452"/>
        <a:ext cx="1575174" cy="945104"/>
      </dsp:txXfrm>
    </dsp:sp>
    <dsp:sp modelId="{93049ACE-8D5E-47CC-BD16-43F8E16AC7B6}">
      <dsp:nvSpPr>
        <dsp:cNvPr id="0" name=""/>
        <dsp:cNvSpPr/>
      </dsp:nvSpPr>
      <dsp:spPr>
        <a:xfrm>
          <a:off x="3465385" y="1820452"/>
          <a:ext cx="1575174" cy="945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u="sng" kern="1200">
              <a:solidFill>
                <a:schemeClr val="bg1"/>
              </a:solidFill>
            </a:rPr>
            <a:t>Spellings and Maths Facts 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3465385" y="1820452"/>
        <a:ext cx="1575174" cy="945104"/>
      </dsp:txXfrm>
    </dsp:sp>
    <dsp:sp modelId="{7ABFDDB2-D487-4FE8-A155-52C6B20FB4B3}">
      <dsp:nvSpPr>
        <dsp:cNvPr id="0" name=""/>
        <dsp:cNvSpPr/>
      </dsp:nvSpPr>
      <dsp:spPr>
        <a:xfrm>
          <a:off x="0" y="2923074"/>
          <a:ext cx="1575174" cy="945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/>
            <a:t>Pupil Learning Book </a:t>
          </a:r>
          <a:endParaRPr lang="en-US" sz="1200" kern="1200" dirty="0"/>
        </a:p>
      </dsp:txBody>
      <dsp:txXfrm>
        <a:off x="0" y="2923074"/>
        <a:ext cx="1575174" cy="945104"/>
      </dsp:txXfrm>
    </dsp:sp>
    <dsp:sp modelId="{933306BA-501C-40D9-B6B5-422024AD3840}">
      <dsp:nvSpPr>
        <dsp:cNvPr id="0" name=""/>
        <dsp:cNvSpPr/>
      </dsp:nvSpPr>
      <dsp:spPr>
        <a:xfrm>
          <a:off x="1732692" y="2923074"/>
          <a:ext cx="1575174" cy="945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u="sng" kern="1200">
              <a:solidFill>
                <a:schemeClr val="bg1"/>
              </a:solidFill>
            </a:rPr>
            <a:t>Reading 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732692" y="2923074"/>
        <a:ext cx="1575174" cy="945104"/>
      </dsp:txXfrm>
    </dsp:sp>
    <dsp:sp modelId="{6EA434F0-47C7-4E83-8DEA-82CE76355266}">
      <dsp:nvSpPr>
        <dsp:cNvPr id="0" name=""/>
        <dsp:cNvSpPr/>
      </dsp:nvSpPr>
      <dsp:spPr>
        <a:xfrm>
          <a:off x="3465385" y="2923074"/>
          <a:ext cx="1575174" cy="945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/>
            <a:t>Reading books given out every Monday and returned every Thursday</a:t>
          </a:r>
          <a:endParaRPr lang="en-US" sz="1200" kern="1200"/>
        </a:p>
      </dsp:txBody>
      <dsp:txXfrm>
        <a:off x="3465385" y="2923074"/>
        <a:ext cx="1575174" cy="945104"/>
      </dsp:txXfrm>
    </dsp:sp>
    <dsp:sp modelId="{89378892-2CA2-41C2-83E2-F44C9F7BF5A5}">
      <dsp:nvSpPr>
        <dsp:cNvPr id="0" name=""/>
        <dsp:cNvSpPr/>
      </dsp:nvSpPr>
      <dsp:spPr>
        <a:xfrm>
          <a:off x="866346" y="4025697"/>
          <a:ext cx="1575174" cy="945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2 guided </a:t>
          </a:r>
          <a:r>
            <a:rPr lang="en-GB" sz="1200" kern="1200" dirty="0"/>
            <a:t>reading books and 1 unseen book each week </a:t>
          </a:r>
          <a:endParaRPr lang="en-US" sz="1200" kern="1200" dirty="0"/>
        </a:p>
      </dsp:txBody>
      <dsp:txXfrm>
        <a:off x="866346" y="4025697"/>
        <a:ext cx="1575174" cy="945104"/>
      </dsp:txXfrm>
    </dsp:sp>
    <dsp:sp modelId="{90BE949B-A9E5-4F11-BCFF-4002D88B1B53}">
      <dsp:nvSpPr>
        <dsp:cNvPr id="0" name=""/>
        <dsp:cNvSpPr/>
      </dsp:nvSpPr>
      <dsp:spPr>
        <a:xfrm>
          <a:off x="2599038" y="4025697"/>
          <a:ext cx="1575174" cy="945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Online </a:t>
          </a:r>
          <a:r>
            <a:rPr lang="en-GB" sz="1200" kern="1200" dirty="0"/>
            <a:t>reading books allocated from Term 1B</a:t>
          </a:r>
          <a:endParaRPr lang="en-US" sz="1200" kern="1200" dirty="0"/>
        </a:p>
      </dsp:txBody>
      <dsp:txXfrm>
        <a:off x="2599038" y="4025697"/>
        <a:ext cx="1575174" cy="945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5EF99-98EF-42D1-8E65-EECE83E88463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6DE5C-248A-4B84-BC52-FC86EA8A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109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B0C91-8044-4216-9729-F4AADE9733D0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08048-568C-49F9-83D6-A567056489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31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08048-568C-49F9-83D6-A5670564895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910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31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31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519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427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3558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267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22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303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263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31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86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81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64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52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09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61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15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64503-18FC-4B5B-A7D0-20E387C08C5E}" type="datetimeFigureOut">
              <a:rPr lang="en-GB" smtClean="0"/>
              <a:t>04/09/2022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301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  <p:sldLayoutId id="2147484057" r:id="rId12"/>
    <p:sldLayoutId id="2147484058" r:id="rId13"/>
    <p:sldLayoutId id="2147484059" r:id="rId14"/>
    <p:sldLayoutId id="2147484060" r:id="rId15"/>
    <p:sldLayoutId id="2147484061" r:id="rId16"/>
    <p:sldLayoutId id="21474840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fif"/><Relationship Id="rId3" Type="http://schemas.openxmlformats.org/officeDocument/2006/relationships/diagramLayout" Target="../diagrams/layout2.xml"/><Relationship Id="rId7" Type="http://schemas.openxmlformats.org/officeDocument/2006/relationships/image" Target="../media/image2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fi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hyperlink" Target="https://www.google.co.uk/url?sa=i&amp;rct=j&amp;q=&amp;esrc=s&amp;source=images&amp;cd=&amp;cad=rja&amp;uact=8&amp;ved=2ahUKEwjE6uaSosndAhWBL8AKHbyYDbMQjRx6BAgBEAU&amp;url=https://tinycards.duolingo.com/decks/2r1ksW8Y/french-numbers-to-100&amp;psig=AOvVaw2WFwPiu6eprbs18_XHpD-y&amp;ust=1537522042850815" TargetMode="Externa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5.jfif"/><Relationship Id="rId4" Type="http://schemas.openxmlformats.org/officeDocument/2006/relationships/image" Target="../media/image34.jf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f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2.jfif"/><Relationship Id="rId7" Type="http://schemas.openxmlformats.org/officeDocument/2006/relationships/image" Target="../media/image16.jpg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jfif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476" y="4473227"/>
            <a:ext cx="6216024" cy="1096648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GB" sz="3600" b="1"/>
              <a:t>OUR JOURNEY IN PRIMARY 3</a:t>
            </a:r>
          </a:p>
        </p:txBody>
      </p:sp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5D3032C2-C916-41F2-994B-71E4A32370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9" r="1" b="11976"/>
          <a:stretch/>
        </p:blipFill>
        <p:spPr>
          <a:xfrm>
            <a:off x="901116" y="1124744"/>
            <a:ext cx="6077405" cy="363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b="1"/>
              <a:t>HOMEWORK </a:t>
            </a:r>
            <a:endParaRPr lang="en-GB" b="1" dirty="0"/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="" xmlns:a16="http://schemas.microsoft.com/office/drawing/2014/main" id="{071EBAB3-1E07-A180-03E2-2109FC733D46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09300478"/>
              </p:ext>
            </p:extLst>
          </p:nvPr>
        </p:nvGraphicFramePr>
        <p:xfrm>
          <a:off x="3521926" y="1484784"/>
          <a:ext cx="504056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Content Placeholder 7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9D34ADDB-ADDC-454B-BC17-3617C0E88FA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04864"/>
            <a:ext cx="2667000" cy="1714500"/>
          </a:xfrm>
        </p:spPr>
      </p:pic>
      <p:pic>
        <p:nvPicPr>
          <p:cNvPr id="11" name="Picture 10" descr="Text&#10;&#10;Description automatically generated">
            <a:extLst>
              <a:ext uri="{FF2B5EF4-FFF2-40B4-BE49-F238E27FC236}">
                <a16:creationId xmlns="" xmlns:a16="http://schemas.microsoft.com/office/drawing/2014/main" id="{B0577B34-ED95-4E12-BEF5-AB31495E3DD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74" y="4193828"/>
            <a:ext cx="234315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u="sng" dirty="0" smtClean="0"/>
              <a:t>P3 Homework Day by Day</a:t>
            </a:r>
            <a:br>
              <a:rPr lang="en-GB" sz="2400" u="sng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u="sng" dirty="0" smtClean="0"/>
              <a:t>Monday</a:t>
            </a:r>
            <a:r>
              <a:rPr lang="en-GB" sz="2400" dirty="0" smtClean="0"/>
              <a:t> (new homework set) – written Literacy, reading, spellings, Maths facts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u="sng" dirty="0" smtClean="0"/>
              <a:t>Tuesday</a:t>
            </a:r>
            <a:r>
              <a:rPr lang="en-GB" sz="2400" dirty="0" smtClean="0"/>
              <a:t> – written Numeracy, reading, spellings, Maths facts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u="sng" dirty="0" smtClean="0"/>
              <a:t>Wednesday</a:t>
            </a:r>
            <a:r>
              <a:rPr lang="en-GB" sz="2400" dirty="0" smtClean="0"/>
              <a:t> – Seesaw Class activity, reading, spellings, Maths facts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u="sng" dirty="0" smtClean="0"/>
              <a:t>Thursday</a:t>
            </a:r>
            <a:r>
              <a:rPr lang="en-GB" sz="2400" dirty="0" smtClean="0"/>
              <a:t> (homework returned) – </a:t>
            </a:r>
            <a:r>
              <a:rPr lang="en-GB" sz="2400" smtClean="0"/>
              <a:t>online reading, Mathletics</a:t>
            </a:r>
            <a:r>
              <a:rPr lang="en-GB" sz="2400" dirty="0" smtClean="0"/>
              <a:t>, revision for test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836712"/>
            <a:ext cx="18002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57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5F054EF5-EFE6-45A2-834C-0F0931F39F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CFE3C88A-FEDB-4B9C-94EE-5026B326B3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B5D51D9B-0E7C-44D3-9215-81F9915232E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="" xmlns:a16="http://schemas.microsoft.com/office/drawing/2014/main" id="{16EFB339-1D4E-4824-A20B-AF30D07CF7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="" xmlns:a16="http://schemas.microsoft.com/office/drawing/2014/main" id="{00030831-8136-4C61-8F00-6F190C5AEB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="" xmlns:a16="http://schemas.microsoft.com/office/drawing/2014/main" id="{9B14B360-4798-467E-ADE9-756959EC52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="" xmlns:a16="http://schemas.microsoft.com/office/drawing/2014/main" id="{9433F2F7-DA21-430A-A31C-D529D9C6A1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="" xmlns:a16="http://schemas.microsoft.com/office/drawing/2014/main" id="{0B24FFF9-F75D-4A88-90F8-D2D7BBB8E8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="" xmlns:a16="http://schemas.microsoft.com/office/drawing/2014/main" id="{A0A2A2C4-404D-431C-8F9A-227932A42E4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="" xmlns:a16="http://schemas.microsoft.com/office/drawing/2014/main" id="{4661DBE2-1BC5-463F-BBB8-199B890D1C4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="" xmlns:a16="http://schemas.microsoft.com/office/drawing/2014/main" id="{710A6E70-F0B9-4E3D-9A78-2D2FEE5DF3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F0656BFA-9C98-404D-A9A8-62F85430CB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777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2CEFF5E2-6478-4C20-B0EB-864D7BD0A5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Logo, company name&#10;&#10;Description automatically generated">
            <a:extLst>
              <a:ext uri="{FF2B5EF4-FFF2-40B4-BE49-F238E27FC236}">
                <a16:creationId xmlns="" xmlns:a16="http://schemas.microsoft.com/office/drawing/2014/main" id="{79753348-CA57-4770-8ED1-1FD30B70C9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59" y="1816103"/>
            <a:ext cx="7463281" cy="324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01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9">
            <a:extLst>
              <a:ext uri="{FF2B5EF4-FFF2-40B4-BE49-F238E27FC236}">
                <a16:creationId xmlns="" xmlns:a16="http://schemas.microsoft.com/office/drawing/2014/main" id="{D5FD13B3-3F58-4777-997E-5447AA079D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EFE7BD20-6D81-4370-9DB7-04C9B4E9FC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E08F0ECF-D673-4442-A82C-CDA64905A9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="" xmlns:a16="http://schemas.microsoft.com/office/drawing/2014/main" id="{2AF8E598-80EA-41AD-A0F3-9543D601A0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="" xmlns:a16="http://schemas.microsoft.com/office/drawing/2014/main" id="{AC7D6F9C-7670-4ACC-ACE1-A6BD24F5CF6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="" xmlns:a16="http://schemas.microsoft.com/office/drawing/2014/main" id="{FF420142-D3AA-46D3-A3A5-250686CD7A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="" xmlns:a16="http://schemas.microsoft.com/office/drawing/2014/main" id="{051037D6-83DE-41D6-9103-84ABD0FEEB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="" xmlns:a16="http://schemas.microsoft.com/office/drawing/2014/main" id="{FCAED6F3-E1FA-489A-A2B1-E97972EB477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="" xmlns:a16="http://schemas.microsoft.com/office/drawing/2014/main" id="{AA247423-55F2-4D5D-806A-BE33BE6B198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="" xmlns:a16="http://schemas.microsoft.com/office/drawing/2014/main" id="{B2FE1F39-B712-4260-8DA6-3B6A941028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="" xmlns:a16="http://schemas.microsoft.com/office/drawing/2014/main" id="{0259AF7F-DAB9-4EE7-BBEF-7B961E5CF3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52550" y="609600"/>
            <a:ext cx="2802951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Literacy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5225" y="1484379"/>
            <a:ext cx="3819143" cy="4464901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en-US" b="1" dirty="0"/>
              <a:t>Reading </a:t>
            </a:r>
          </a:p>
          <a:p>
            <a:pPr marL="285750" indent="-285750">
              <a:lnSpc>
                <a:spcPct val="90000"/>
              </a:lnSpc>
              <a:buFont typeface="Wingdings 3" charset="2"/>
              <a:buChar char=""/>
            </a:pPr>
            <a:r>
              <a:rPr lang="en-US" dirty="0"/>
              <a:t>Reading </a:t>
            </a:r>
            <a:r>
              <a:rPr lang="en-US" dirty="0" smtClean="0"/>
              <a:t>strategies </a:t>
            </a:r>
            <a:endParaRPr lang="en-US" dirty="0"/>
          </a:p>
          <a:p>
            <a:pPr marL="285750" indent="-285750">
              <a:lnSpc>
                <a:spcPct val="90000"/>
              </a:lnSpc>
              <a:buFont typeface="Wingdings 3" charset="2"/>
              <a:buChar char=""/>
            </a:pPr>
            <a:r>
              <a:rPr lang="en-US" dirty="0" smtClean="0"/>
              <a:t>Fiction/non-fiction </a:t>
            </a:r>
            <a:endParaRPr lang="en-US" dirty="0"/>
          </a:p>
          <a:p>
            <a:pPr marL="285750" indent="-285750">
              <a:lnSpc>
                <a:spcPct val="90000"/>
              </a:lnSpc>
              <a:buFont typeface="Wingdings 3" charset="2"/>
              <a:buChar char=""/>
            </a:pPr>
            <a:r>
              <a:rPr lang="en-US" dirty="0"/>
              <a:t>Guided, shared and paired reading </a:t>
            </a:r>
          </a:p>
          <a:p>
            <a:pPr marL="285750" indent="-285750">
              <a:lnSpc>
                <a:spcPct val="90000"/>
              </a:lnSpc>
              <a:buFont typeface="Wingdings 3" charset="2"/>
              <a:buChar char=""/>
            </a:pPr>
            <a:r>
              <a:rPr lang="en-US" dirty="0"/>
              <a:t>Comprehension skills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en-US" b="1" dirty="0"/>
              <a:t>Writing </a:t>
            </a:r>
          </a:p>
          <a:p>
            <a:pPr marL="285750" indent="-285750">
              <a:lnSpc>
                <a:spcPct val="90000"/>
              </a:lnSpc>
              <a:buFont typeface="Wingdings 3" charset="2"/>
              <a:buChar char=""/>
            </a:pPr>
            <a:r>
              <a:rPr lang="en-US" dirty="0"/>
              <a:t>Promote independence </a:t>
            </a:r>
          </a:p>
          <a:p>
            <a:pPr marL="285750" indent="-285750">
              <a:lnSpc>
                <a:spcPct val="90000"/>
              </a:lnSpc>
              <a:buFont typeface="Wingdings 3" charset="2"/>
              <a:buChar char=""/>
            </a:pPr>
            <a:r>
              <a:rPr lang="en-US" dirty="0"/>
              <a:t>Stories, poems, instructions, explanations </a:t>
            </a:r>
            <a:r>
              <a:rPr lang="en-US" dirty="0" err="1"/>
              <a:t>etc</a:t>
            </a:r>
            <a:endParaRPr lang="en-US" dirty="0"/>
          </a:p>
          <a:p>
            <a:pPr marL="285750" indent="-285750">
              <a:lnSpc>
                <a:spcPct val="90000"/>
              </a:lnSpc>
              <a:buFont typeface="Wingdings 3" charset="2"/>
              <a:buChar char=""/>
            </a:pPr>
            <a:r>
              <a:rPr lang="en-US" dirty="0" smtClean="0"/>
              <a:t>Accurate </a:t>
            </a:r>
            <a:r>
              <a:rPr lang="en-US" dirty="0"/>
              <a:t>spelling </a:t>
            </a:r>
          </a:p>
          <a:p>
            <a:pPr marL="285750" indent="-285750">
              <a:lnSpc>
                <a:spcPct val="90000"/>
              </a:lnSpc>
              <a:buFont typeface="Wingdings 3" charset="2"/>
              <a:buChar char=""/>
            </a:pPr>
            <a:r>
              <a:rPr lang="en-US" dirty="0"/>
              <a:t>Neat, well </a:t>
            </a:r>
            <a:r>
              <a:rPr lang="en-US" dirty="0" smtClean="0"/>
              <a:t>presented</a:t>
            </a:r>
          </a:p>
          <a:p>
            <a:pPr marL="285750" indent="-285750">
              <a:lnSpc>
                <a:spcPct val="90000"/>
              </a:lnSpc>
              <a:buFont typeface="Wingdings 3" charset="2"/>
              <a:buChar char=""/>
            </a:pPr>
            <a:endParaRPr lang="en-US" dirty="0"/>
          </a:p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en-US" b="1" dirty="0"/>
              <a:t>Talking and Listening</a:t>
            </a:r>
          </a:p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en-US" dirty="0" smtClean="0"/>
              <a:t>    Show </a:t>
            </a:r>
            <a:r>
              <a:rPr lang="en-US" dirty="0"/>
              <a:t>and Tell</a:t>
            </a:r>
          </a:p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en-US" dirty="0" smtClean="0"/>
              <a:t>    Play </a:t>
            </a:r>
            <a:r>
              <a:rPr lang="en-US" dirty="0"/>
              <a:t>and Tell</a:t>
            </a:r>
          </a:p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en-US" dirty="0" smtClean="0"/>
              <a:t>    Presentations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35" r="29202" b="-2"/>
          <a:stretch/>
        </p:blipFill>
        <p:spPr>
          <a:xfrm>
            <a:off x="20" y="-1"/>
            <a:ext cx="404620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43" name="Isosceles Triangle 21">
            <a:extLst>
              <a:ext uri="{FF2B5EF4-FFF2-40B4-BE49-F238E27FC236}">
                <a16:creationId xmlns="" xmlns:a16="http://schemas.microsoft.com/office/drawing/2014/main" id="{3BCB5F6A-9EB0-40B0-9D13-3023E9A20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577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b="1" dirty="0"/>
              <a:t>PHONICS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Jolly Grammar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68" y="2852936"/>
            <a:ext cx="3419856" cy="329772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1600" b="1" dirty="0"/>
              <a:t>Our Primary 3 children will be following the ‘Jolly Grammar’ scheme. This is aimed at improving pupils’ spelling, punctuation and grammar. </a:t>
            </a:r>
          </a:p>
          <a:p>
            <a:pPr marL="68580" indent="0">
              <a:buNone/>
            </a:pPr>
            <a:r>
              <a:rPr lang="en-GB" sz="1600" b="1" dirty="0"/>
              <a:t>Weekly </a:t>
            </a:r>
            <a:r>
              <a:rPr lang="en-GB" sz="1600" b="1" dirty="0" smtClean="0"/>
              <a:t>spellings based on the scheme are part of the children’s homework and are informally tested </a:t>
            </a:r>
            <a:r>
              <a:rPr lang="en-GB" sz="1600" b="1" dirty="0"/>
              <a:t>every Friday.</a:t>
            </a:r>
          </a:p>
          <a:p>
            <a:pPr marL="68580" indent="0">
              <a:buNone/>
            </a:pPr>
            <a:r>
              <a:rPr lang="en-GB" sz="1600" b="1" dirty="0"/>
              <a:t>Additional information and resources for home use are available on the school website. </a:t>
            </a:r>
          </a:p>
        </p:txBody>
      </p:sp>
      <p:pic>
        <p:nvPicPr>
          <p:cNvPr id="9" name="Content Placeholder 8" descr="A picture containing text, clipart&#10;&#10;Description automatically generated">
            <a:extLst>
              <a:ext uri="{FF2B5EF4-FFF2-40B4-BE49-F238E27FC236}">
                <a16:creationId xmlns="" xmlns:a16="http://schemas.microsoft.com/office/drawing/2014/main" id="{8AB9F3A6-8165-411D-83FE-D14EB260D3D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142" y="2492896"/>
            <a:ext cx="3037838" cy="3024336"/>
          </a:xfrm>
        </p:spPr>
      </p:pic>
    </p:spTree>
    <p:extLst>
      <p:ext uri="{BB962C8B-B14F-4D97-AF65-F5344CB8AC3E}">
        <p14:creationId xmlns:p14="http://schemas.microsoft.com/office/powerpoint/2010/main" val="14498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Tricky and Sight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2816" y="1484784"/>
            <a:ext cx="3419856" cy="396044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GB" b="1" dirty="0"/>
              <a:t>SIGHT WORDS </a:t>
            </a:r>
          </a:p>
          <a:p>
            <a:r>
              <a:rPr lang="en-GB" dirty="0"/>
              <a:t>We teach the first 150 sight words to build pupils’ reading fluency</a:t>
            </a:r>
          </a:p>
          <a:p>
            <a:r>
              <a:rPr lang="en-GB" dirty="0"/>
              <a:t>Sent </a:t>
            </a:r>
            <a:r>
              <a:rPr lang="en-GB" dirty="0" smtClean="0"/>
              <a:t>home/links </a:t>
            </a:r>
            <a:r>
              <a:rPr lang="en-GB" dirty="0"/>
              <a:t>to the website </a:t>
            </a:r>
          </a:p>
          <a:p>
            <a:pPr marL="68580" indent="0">
              <a:buNone/>
            </a:pPr>
            <a:r>
              <a:rPr lang="en-GB" b="1" dirty="0"/>
              <a:t>TRICKY WORD </a:t>
            </a:r>
            <a:r>
              <a:rPr lang="en-GB" b="1" dirty="0" smtClean="0"/>
              <a:t>SPELLINGS</a:t>
            </a:r>
            <a:endParaRPr lang="en-GB" b="1" dirty="0"/>
          </a:p>
          <a:p>
            <a:r>
              <a:rPr lang="en-GB" dirty="0"/>
              <a:t>We encourage accurate spelling of tricky words in independent writing</a:t>
            </a:r>
          </a:p>
          <a:p>
            <a:r>
              <a:rPr lang="en-GB" dirty="0" smtClean="0"/>
              <a:t>Tips and ideas </a:t>
            </a:r>
            <a:r>
              <a:rPr lang="en-GB" dirty="0"/>
              <a:t>will be sent home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139" y="1700808"/>
            <a:ext cx="4344045" cy="3168352"/>
          </a:xfrm>
        </p:spPr>
      </p:pic>
    </p:spTree>
    <p:extLst>
      <p:ext uri="{BB962C8B-B14F-4D97-AF65-F5344CB8AC3E}">
        <p14:creationId xmlns:p14="http://schemas.microsoft.com/office/powerpoint/2010/main" val="13655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30804" y="764704"/>
            <a:ext cx="3304572" cy="555542"/>
          </a:xfrm>
        </p:spPr>
        <p:txBody>
          <a:bodyPr/>
          <a:lstStyle/>
          <a:p>
            <a:r>
              <a:rPr lang="en-US" dirty="0"/>
              <a:t>Numeracy </a:t>
            </a:r>
            <a:endParaRPr lang="en-GB" dirty="0"/>
          </a:p>
        </p:txBody>
      </p:sp>
      <p:pic>
        <p:nvPicPr>
          <p:cNvPr id="1028" name="Picture 4" descr="Image result for numbers to 100 cartoon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556791"/>
            <a:ext cx="3421250" cy="3414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1320246"/>
            <a:ext cx="3298784" cy="4845058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/>
              <a:t>Mental </a:t>
            </a:r>
            <a:r>
              <a:rPr lang="en-US" b="1" u="sng" dirty="0" err="1"/>
              <a:t>Maths</a:t>
            </a:r>
            <a:endParaRPr lang="en-US" b="1" u="sng" dirty="0"/>
          </a:p>
          <a:p>
            <a:r>
              <a:rPr lang="en-US" dirty="0"/>
              <a:t>We encourage quick recall of number facts </a:t>
            </a:r>
          </a:p>
          <a:p>
            <a:r>
              <a:rPr lang="en-US" b="1" u="sng" dirty="0"/>
              <a:t>Number</a:t>
            </a:r>
          </a:p>
          <a:p>
            <a:pPr marL="285750" indent="-285750">
              <a:buFontTx/>
              <a:buChar char="-"/>
            </a:pPr>
            <a:r>
              <a:rPr lang="en-US" dirty="0"/>
              <a:t>Numbers to 100</a:t>
            </a:r>
          </a:p>
          <a:p>
            <a:pPr marL="285750" indent="-285750">
              <a:buFontTx/>
              <a:buChar char="-"/>
            </a:pPr>
            <a:r>
              <a:rPr lang="en-US" dirty="0"/>
              <a:t>Tens and units </a:t>
            </a:r>
          </a:p>
          <a:p>
            <a:pPr marL="285750" indent="-285750">
              <a:buFontTx/>
              <a:buChar char="-"/>
            </a:pPr>
            <a:r>
              <a:rPr lang="en-US" dirty="0"/>
              <a:t>Money to one pound </a:t>
            </a:r>
          </a:p>
          <a:p>
            <a:pPr marL="285750" indent="-285750">
              <a:buFontTx/>
              <a:buChar char="-"/>
            </a:pPr>
            <a:r>
              <a:rPr lang="en-US" dirty="0"/>
              <a:t>Counting patterns</a:t>
            </a:r>
          </a:p>
          <a:p>
            <a:r>
              <a:rPr lang="en-US" b="1" u="sng" dirty="0" smtClean="0"/>
              <a:t>Other Areas </a:t>
            </a:r>
            <a:endParaRPr lang="en-US" b="1" u="sng" dirty="0"/>
          </a:p>
          <a:p>
            <a:pPr marL="285750" indent="-285750">
              <a:buFontTx/>
              <a:buChar char="-"/>
            </a:pPr>
            <a:r>
              <a:rPr lang="en-US" dirty="0"/>
              <a:t>Time – o’clock, half past, quarter past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Measure </a:t>
            </a:r>
            <a:r>
              <a:rPr lang="en-US" dirty="0"/>
              <a:t>– introducing standard units of measure (</a:t>
            </a:r>
            <a:r>
              <a:rPr lang="en-US" dirty="0" err="1"/>
              <a:t>metre</a:t>
            </a:r>
            <a:r>
              <a:rPr lang="en-US" dirty="0"/>
              <a:t>, kilogram, </a:t>
            </a:r>
            <a:r>
              <a:rPr lang="en-US" dirty="0" err="1"/>
              <a:t>litre</a:t>
            </a:r>
            <a:r>
              <a:rPr lang="en-US" dirty="0"/>
              <a:t>)</a:t>
            </a:r>
          </a:p>
          <a:p>
            <a:pPr marL="285750" indent="-285750">
              <a:buFontTx/>
              <a:buChar char="-"/>
            </a:pPr>
            <a:r>
              <a:rPr lang="en-US" dirty="0"/>
              <a:t>2D and 3D </a:t>
            </a:r>
            <a:r>
              <a:rPr lang="en-US" dirty="0" smtClean="0"/>
              <a:t>shapes </a:t>
            </a:r>
            <a:endParaRPr lang="en-US" dirty="0"/>
          </a:p>
          <a:p>
            <a:r>
              <a:rPr lang="en-US" b="1" u="sng" dirty="0"/>
              <a:t>Investigations</a:t>
            </a:r>
          </a:p>
          <a:p>
            <a:r>
              <a:rPr lang="en-US" dirty="0" smtClean="0"/>
              <a:t>Problem-solving skills and strategies</a:t>
            </a:r>
          </a:p>
          <a:p>
            <a:r>
              <a:rPr lang="en-US" dirty="0" smtClean="0"/>
              <a:t>(Thinking </a:t>
            </a:r>
            <a:r>
              <a:rPr lang="en-US" dirty="0"/>
              <a:t>Skills and Personal </a:t>
            </a:r>
            <a:r>
              <a:rPr lang="en-US" dirty="0" smtClean="0"/>
              <a:t>Capabilities)</a:t>
            </a:r>
          </a:p>
          <a:p>
            <a:r>
              <a:rPr lang="en-US" b="1" u="sng" dirty="0" smtClean="0"/>
              <a:t>Mathletics</a:t>
            </a:r>
            <a:r>
              <a:rPr lang="en-US" b="1" dirty="0" smtClean="0"/>
              <a:t> 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We use lots of practical materials when teaching new concepts to aid understanding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89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721" y="61954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World Around Us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Topics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2900" dirty="0"/>
              <a:t>Myself – bones, taste and sight</a:t>
            </a:r>
          </a:p>
          <a:p>
            <a:r>
              <a:rPr lang="en-US" sz="2900" dirty="0"/>
              <a:t>Birds – garden birds, birds of prey and penguins </a:t>
            </a:r>
          </a:p>
          <a:p>
            <a:r>
              <a:rPr lang="en-US" sz="2900" dirty="0"/>
              <a:t>Transport – transport through the ages, cars, </a:t>
            </a:r>
            <a:r>
              <a:rPr lang="en-US" sz="2900" dirty="0" err="1"/>
              <a:t>aeroplanes</a:t>
            </a:r>
            <a:r>
              <a:rPr lang="en-US" sz="2900" dirty="0"/>
              <a:t>, boats and </a:t>
            </a:r>
            <a:r>
              <a:rPr lang="en-US" sz="2900" dirty="0" smtClean="0"/>
              <a:t>the Titanic story</a:t>
            </a:r>
            <a:endParaRPr lang="en-US" sz="2900" dirty="0"/>
          </a:p>
          <a:p>
            <a:r>
              <a:rPr lang="en-US" sz="2900" dirty="0"/>
              <a:t>Minibeasts </a:t>
            </a:r>
          </a:p>
          <a:p>
            <a:r>
              <a:rPr lang="en-US" sz="2900" dirty="0"/>
              <a:t>Countries </a:t>
            </a:r>
          </a:p>
          <a:p>
            <a:r>
              <a:rPr lang="en-US" sz="2900" dirty="0"/>
              <a:t>Some of our topic sessions are taught through Forest school </a:t>
            </a:r>
            <a:r>
              <a:rPr lang="en-US" sz="2900" dirty="0" smtClean="0"/>
              <a:t>lessons/other </a:t>
            </a:r>
            <a:r>
              <a:rPr lang="en-US" sz="2900" dirty="0"/>
              <a:t>outdoor learning opportunities </a:t>
            </a:r>
          </a:p>
          <a:p>
            <a:endParaRPr lang="en-GB" dirty="0"/>
          </a:p>
        </p:txBody>
      </p:sp>
      <p:pic>
        <p:nvPicPr>
          <p:cNvPr id="8" name="Content Placeholder 7" descr="Green Tobacco Hornworm Caterpillar on Green Plant in Close ...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150" y="2204864"/>
            <a:ext cx="3730005" cy="3730005"/>
          </a:xfrm>
        </p:spPr>
      </p:pic>
    </p:spTree>
    <p:extLst>
      <p:ext uri="{BB962C8B-B14F-4D97-AF65-F5344CB8AC3E}">
        <p14:creationId xmlns:p14="http://schemas.microsoft.com/office/powerpoint/2010/main" val="874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16">
            <a:extLst>
              <a:ext uri="{FF2B5EF4-FFF2-40B4-BE49-F238E27FC236}">
                <a16:creationId xmlns="" xmlns:a16="http://schemas.microsoft.com/office/drawing/2014/main" id="{AE9B2886-2FDA-4EA9-89C8-9B46487885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1E3F8839-DAC6-4140-B24C-328BCA9006E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2B263EBC-C9FF-40B1-8F64-06299643F71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23">
              <a:extLst>
                <a:ext uri="{FF2B5EF4-FFF2-40B4-BE49-F238E27FC236}">
                  <a16:creationId xmlns="" xmlns:a16="http://schemas.microsoft.com/office/drawing/2014/main" id="{40286686-45BB-4B49-BD3B-376AE77AF6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5">
              <a:extLst>
                <a:ext uri="{FF2B5EF4-FFF2-40B4-BE49-F238E27FC236}">
                  <a16:creationId xmlns="" xmlns:a16="http://schemas.microsoft.com/office/drawing/2014/main" id="{A970AA42-CFEA-4436-ACBD-3E9C1A36111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="" xmlns:a16="http://schemas.microsoft.com/office/drawing/2014/main" id="{E8C28C7D-D284-4C3D-9506-B012E9C5DB4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7">
              <a:extLst>
                <a:ext uri="{FF2B5EF4-FFF2-40B4-BE49-F238E27FC236}">
                  <a16:creationId xmlns="" xmlns:a16="http://schemas.microsoft.com/office/drawing/2014/main" id="{08480301-4B65-4356-AC7F-D0CCABAD64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8">
              <a:extLst>
                <a:ext uri="{FF2B5EF4-FFF2-40B4-BE49-F238E27FC236}">
                  <a16:creationId xmlns="" xmlns:a16="http://schemas.microsoft.com/office/drawing/2014/main" id="{BF633798-D514-44E0-9F9E-8BD9D23061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9">
              <a:extLst>
                <a:ext uri="{FF2B5EF4-FFF2-40B4-BE49-F238E27FC236}">
                  <a16:creationId xmlns="" xmlns:a16="http://schemas.microsoft.com/office/drawing/2014/main" id="{4547FD59-A3FA-47C7-8DBE-233D73F858D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="" xmlns:a16="http://schemas.microsoft.com/office/drawing/2014/main" id="{7BD4CD7A-D510-4441-8D44-1F10B0B64A0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="" xmlns:a16="http://schemas.microsoft.com/office/drawing/2014/main" id="{83BC5DB7-2844-4A3E-A2FD-107D00953C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3DDCA3-CE82-4F14-9365-3A6B915CA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89" y="560232"/>
            <a:ext cx="6192688" cy="1320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dirty="0"/>
              <a:t>Exciting times for </a:t>
            </a:r>
            <a:r>
              <a:rPr lang="en-US" sz="2800" dirty="0" err="1"/>
              <a:t>Dundela</a:t>
            </a:r>
            <a:r>
              <a:rPr lang="en-US" sz="2800" dirty="0"/>
              <a:t> </a:t>
            </a:r>
          </a:p>
        </p:txBody>
      </p:sp>
      <p:pic>
        <p:nvPicPr>
          <p:cNvPr id="6" name="Content Placeholder 5" descr="Logo&#10;&#10;Description automatically generated">
            <a:extLst>
              <a:ext uri="{FF2B5EF4-FFF2-40B4-BE49-F238E27FC236}">
                <a16:creationId xmlns="" xmlns:a16="http://schemas.microsoft.com/office/drawing/2014/main" id="{9DBD8209-6AC4-4607-BE78-BAA8BF396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152" y="1537338"/>
            <a:ext cx="1822486" cy="1766532"/>
          </a:xfrm>
          <a:prstGeom prst="rect">
            <a:avLst/>
          </a:prstGeom>
        </p:spPr>
      </p:pic>
      <p:pic>
        <p:nvPicPr>
          <p:cNvPr id="10" name="Picture 9" descr="Icon&#10;&#10;Description automatically generated with medium confidence">
            <a:extLst>
              <a:ext uri="{FF2B5EF4-FFF2-40B4-BE49-F238E27FC236}">
                <a16:creationId xmlns="" xmlns:a16="http://schemas.microsoft.com/office/drawing/2014/main" id="{6768EE56-FF38-4364-9A4B-3F88FDF084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026" y="1537338"/>
            <a:ext cx="1766532" cy="1766532"/>
          </a:xfrm>
          <a:prstGeom prst="rect">
            <a:avLst/>
          </a:prstGeom>
        </p:spPr>
      </p:pic>
      <p:pic>
        <p:nvPicPr>
          <p:cNvPr id="8" name="Content Placeholder 7" descr="A sign on a tree&#10;&#10;Description automatically generated with medium confidence">
            <a:extLst>
              <a:ext uri="{FF2B5EF4-FFF2-40B4-BE49-F238E27FC236}">
                <a16:creationId xmlns="" xmlns:a16="http://schemas.microsoft.com/office/drawing/2014/main" id="{4057A735-4F60-4B34-8AD9-BEC0FFD4ED7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546" y="3501008"/>
            <a:ext cx="4065872" cy="2720437"/>
          </a:xfrm>
          <a:prstGeom prst="rect">
            <a:avLst/>
          </a:prstGeom>
        </p:spPr>
      </p:pic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="" xmlns:a16="http://schemas.microsoft.com/office/drawing/2014/main" id="{CB68E48F-2035-4CD3-86FD-14CBD8D6D8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52" y="237616"/>
            <a:ext cx="1830382" cy="54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26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23522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Thank you for coming along today!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844824"/>
            <a:ext cx="2952328" cy="404068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41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, circle&#10;&#10;Description automatically generated">
            <a:extLst>
              <a:ext uri="{FF2B5EF4-FFF2-40B4-BE49-F238E27FC236}">
                <a16:creationId xmlns="" xmlns:a16="http://schemas.microsoft.com/office/drawing/2014/main" id="{901C8C6D-0148-4E54-9381-2C6F1F78A3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7" b="17645"/>
          <a:stretch/>
        </p:blipFill>
        <p:spPr>
          <a:xfrm>
            <a:off x="20" y="27394"/>
            <a:ext cx="9143980" cy="6857990"/>
          </a:xfrm>
          <a:prstGeom prst="rect">
            <a:avLst/>
          </a:prstGeom>
        </p:spPr>
      </p:pic>
      <p:sp>
        <p:nvSpPr>
          <p:cNvPr id="27" name="Isosceles Triangle 26">
            <a:extLst>
              <a:ext uri="{FF2B5EF4-FFF2-40B4-BE49-F238E27FC236}">
                <a16:creationId xmlns="" xmlns:a16="http://schemas.microsoft.com/office/drawing/2014/main" id="{D91A5D46-F2E3-4974-A895-A2DEEBEBAC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Parallelogram 28">
            <a:extLst>
              <a:ext uri="{FF2B5EF4-FFF2-40B4-BE49-F238E27FC236}">
                <a16:creationId xmlns="" xmlns:a16="http://schemas.microsoft.com/office/drawing/2014/main" id="{1894666F-0CB6-4014-ABCF-426E5EDAEA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18141" y="0"/>
            <a:ext cx="7029450" cy="6858000"/>
          </a:xfrm>
          <a:prstGeom prst="parallelogram">
            <a:avLst>
              <a:gd name="adj" fmla="val 14937"/>
            </a:avLst>
          </a:prstGeom>
          <a:solidFill>
            <a:schemeClr val="bg1">
              <a:alpha val="8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30">
            <a:extLst>
              <a:ext uri="{FF2B5EF4-FFF2-40B4-BE49-F238E27FC236}">
                <a16:creationId xmlns="" xmlns:a16="http://schemas.microsoft.com/office/drawing/2014/main" id="{F8DF2860-ABF7-4F74-89F8-9CBDCCADC3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32">
            <a:extLst>
              <a:ext uri="{FF2B5EF4-FFF2-40B4-BE49-F238E27FC236}">
                <a16:creationId xmlns="" xmlns:a16="http://schemas.microsoft.com/office/drawing/2014/main" id="{39B4CE9F-D335-4602-A59E-6979B22BF2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23">
            <a:extLst>
              <a:ext uri="{FF2B5EF4-FFF2-40B4-BE49-F238E27FC236}">
                <a16:creationId xmlns="" xmlns:a16="http://schemas.microsoft.com/office/drawing/2014/main" id="{BFBC228F-2DFC-45B5-975F-21E263F0972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9535" y="609600"/>
            <a:ext cx="4865966" cy="1320800"/>
          </a:xfrm>
        </p:spPr>
        <p:txBody>
          <a:bodyPr anchor="t">
            <a:normAutofit/>
          </a:bodyPr>
          <a:lstStyle/>
          <a:p>
            <a:pPr algn="ctr"/>
            <a:r>
              <a:rPr lang="en-GB" b="1" dirty="0"/>
              <a:t>The School Day</a:t>
            </a:r>
          </a:p>
        </p:txBody>
      </p:sp>
      <p:sp>
        <p:nvSpPr>
          <p:cNvPr id="51" name="Rectangle 25">
            <a:extLst>
              <a:ext uri="{FF2B5EF4-FFF2-40B4-BE49-F238E27FC236}">
                <a16:creationId xmlns="" xmlns:a16="http://schemas.microsoft.com/office/drawing/2014/main" id="{D8E34D7A-30E3-491D-99CA-C2336EF322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Isosceles Triangle 38">
            <a:extLst>
              <a:ext uri="{FF2B5EF4-FFF2-40B4-BE49-F238E27FC236}">
                <a16:creationId xmlns="" xmlns:a16="http://schemas.microsoft.com/office/drawing/2014/main" id="{713B7CD7-BCC8-4B82-AC3F-1D7034FB6F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Rectangle 27">
            <a:extLst>
              <a:ext uri="{FF2B5EF4-FFF2-40B4-BE49-F238E27FC236}">
                <a16:creationId xmlns="" xmlns:a16="http://schemas.microsoft.com/office/drawing/2014/main" id="{3FC69E52-5CCC-4C61-9326-4B704BD33C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4" name="Rectangle 28">
            <a:extLst>
              <a:ext uri="{FF2B5EF4-FFF2-40B4-BE49-F238E27FC236}">
                <a16:creationId xmlns="" xmlns:a16="http://schemas.microsoft.com/office/drawing/2014/main" id="{FF613078-C954-4AAC-B2AC-AF3997D586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29">
            <a:extLst>
              <a:ext uri="{FF2B5EF4-FFF2-40B4-BE49-F238E27FC236}">
                <a16:creationId xmlns="" xmlns:a16="http://schemas.microsoft.com/office/drawing/2014/main" id="{29A158D4-8753-45B9-939E-0926960B252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Isosceles Triangle 46">
            <a:extLst>
              <a:ext uri="{FF2B5EF4-FFF2-40B4-BE49-F238E27FC236}">
                <a16:creationId xmlns="" xmlns:a16="http://schemas.microsoft.com/office/drawing/2014/main" id="{34FD1545-5F8E-416B-9805-DD6D2C3D32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FE064497-89DD-B090-121F-815ED6FEF0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691407"/>
              </p:ext>
            </p:extLst>
          </p:nvPr>
        </p:nvGraphicFramePr>
        <p:xfrm>
          <a:off x="2089535" y="2159000"/>
          <a:ext cx="4865966" cy="3882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844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67DA6C-70B2-4840-A680-77330DDC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my child need?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3BA255B-9C35-4381-B6BD-E68134F6A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075" y="2150808"/>
            <a:ext cx="3090672" cy="576262"/>
          </a:xfrm>
        </p:spPr>
        <p:txBody>
          <a:bodyPr/>
          <a:lstStyle/>
          <a:p>
            <a:r>
              <a:rPr lang="en-GB" dirty="0"/>
              <a:t>Wellington Boots </a:t>
            </a:r>
          </a:p>
        </p:txBody>
      </p:sp>
      <p:pic>
        <p:nvPicPr>
          <p:cNvPr id="8" name="Content Placeholder 7" descr="A pair of green boots&#10;&#10;Description automatically generated with low confidence">
            <a:extLst>
              <a:ext uri="{FF2B5EF4-FFF2-40B4-BE49-F238E27FC236}">
                <a16:creationId xmlns="" xmlns:a16="http://schemas.microsoft.com/office/drawing/2014/main" id="{6FE12D50-17A6-42C6-8DE3-3101E791CCE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947478"/>
            <a:ext cx="2088232" cy="2620731"/>
          </a:xfrm>
        </p:spPr>
      </p:pic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79BAE30-8FC5-41B3-878D-AD7CF885A6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131840" y="2150808"/>
            <a:ext cx="4824536" cy="576262"/>
          </a:xfrm>
        </p:spPr>
        <p:txBody>
          <a:bodyPr/>
          <a:lstStyle/>
          <a:p>
            <a:r>
              <a:rPr lang="en-GB" dirty="0"/>
              <a:t>Backpack            </a:t>
            </a:r>
            <a:r>
              <a:rPr lang="en-GB" dirty="0" smtClean="0"/>
              <a:t>Plimsolls  </a:t>
            </a:r>
            <a:endParaRPr lang="en-GB" dirty="0"/>
          </a:p>
        </p:txBody>
      </p:sp>
      <p:pic>
        <p:nvPicPr>
          <p:cNvPr id="10" name="Content Placeholder 9" descr="Icon&#10;&#10;Description automatically generated with low confidence">
            <a:extLst>
              <a:ext uri="{FF2B5EF4-FFF2-40B4-BE49-F238E27FC236}">
                <a16:creationId xmlns="" xmlns:a16="http://schemas.microsoft.com/office/drawing/2014/main" id="{3C01F7F2-4320-46E0-9F09-3C54A176712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959" y="2947478"/>
            <a:ext cx="2079946" cy="2620731"/>
          </a:xfrm>
        </p:spPr>
      </p:pic>
      <p:pic>
        <p:nvPicPr>
          <p:cNvPr id="12" name="Picture 11" descr="A black shoe with a white background&#10;&#10;Description automatically generated with low confidence">
            <a:extLst>
              <a:ext uri="{FF2B5EF4-FFF2-40B4-BE49-F238E27FC236}">
                <a16:creationId xmlns="" xmlns:a16="http://schemas.microsoft.com/office/drawing/2014/main" id="{589B7E0D-84FC-49D6-A8A3-EA7044DA1F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94426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8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66">
            <a:extLst>
              <a:ext uri="{FF2B5EF4-FFF2-40B4-BE49-F238E27FC236}">
                <a16:creationId xmlns="" xmlns:a16="http://schemas.microsoft.com/office/drawing/2014/main" id="{702EF214-B007-4771-8985-A3041E8F6E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68" name="Straight Connector 67">
              <a:extLst>
                <a:ext uri="{FF2B5EF4-FFF2-40B4-BE49-F238E27FC236}">
                  <a16:creationId xmlns="" xmlns:a16="http://schemas.microsoft.com/office/drawing/2014/main" id="{E2BF9CC7-88C9-4BDF-845E-2BB24ADD06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="" xmlns:a16="http://schemas.microsoft.com/office/drawing/2014/main" id="{5B3BDFA9-3CAC-42FD-97D5-4F4FEF5E46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23">
              <a:extLst>
                <a:ext uri="{FF2B5EF4-FFF2-40B4-BE49-F238E27FC236}">
                  <a16:creationId xmlns="" xmlns:a16="http://schemas.microsoft.com/office/drawing/2014/main" id="{CB4B9049-A2D4-40FE-A49C-70450D125F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1" name="Rectangle 25">
              <a:extLst>
                <a:ext uri="{FF2B5EF4-FFF2-40B4-BE49-F238E27FC236}">
                  <a16:creationId xmlns="" xmlns:a16="http://schemas.microsoft.com/office/drawing/2014/main" id="{43DE6DC5-6433-482B-970E-3FCDDA3943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2" name="Isosceles Triangle 71">
              <a:extLst>
                <a:ext uri="{FF2B5EF4-FFF2-40B4-BE49-F238E27FC236}">
                  <a16:creationId xmlns="" xmlns:a16="http://schemas.microsoft.com/office/drawing/2014/main" id="{5C409EFF-FE08-4B90-9C93-B11960F26F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3" name="Rectangle 27">
              <a:extLst>
                <a:ext uri="{FF2B5EF4-FFF2-40B4-BE49-F238E27FC236}">
                  <a16:creationId xmlns="" xmlns:a16="http://schemas.microsoft.com/office/drawing/2014/main" id="{9B247D5D-6A57-4E15-B30F-EF614BEA0C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4" name="Rectangle 28">
              <a:extLst>
                <a:ext uri="{FF2B5EF4-FFF2-40B4-BE49-F238E27FC236}">
                  <a16:creationId xmlns="" xmlns:a16="http://schemas.microsoft.com/office/drawing/2014/main" id="{B3DE0615-51F9-4436-BC6F-8B37603C0AA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9">
              <a:extLst>
                <a:ext uri="{FF2B5EF4-FFF2-40B4-BE49-F238E27FC236}">
                  <a16:creationId xmlns="" xmlns:a16="http://schemas.microsoft.com/office/drawing/2014/main" id="{687DCF6E-0DB3-4AB1-9CD0-A726BDAE37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="" xmlns:a16="http://schemas.microsoft.com/office/drawing/2014/main" id="{1230C3CB-B359-4E08-8158-239721515A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Isosceles Triangle 76">
              <a:extLst>
                <a:ext uri="{FF2B5EF4-FFF2-40B4-BE49-F238E27FC236}">
                  <a16:creationId xmlns="" xmlns:a16="http://schemas.microsoft.com/office/drawing/2014/main" id="{1C28B691-36C0-43DF-BA92-BBDFA84514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3687F2-A620-455E-8CB3-0978B481C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7833" y="609600"/>
            <a:ext cx="2387667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School Dinners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FE79823-110E-4B64-BEBD-25B220AA3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0807" y="2160589"/>
            <a:ext cx="2382442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buFont typeface="Wingdings 3" charset="2"/>
              <a:buChar char=""/>
            </a:pPr>
            <a:r>
              <a:rPr lang="en-US" sz="2000" dirty="0"/>
              <a:t>School dinners are booked online using the School Money App</a:t>
            </a:r>
          </a:p>
          <a:p>
            <a:pPr>
              <a:buFont typeface="Wingdings 3" charset="2"/>
              <a:buChar char=""/>
            </a:pPr>
            <a:endParaRPr lang="en-US" sz="2000" dirty="0"/>
          </a:p>
          <a:p>
            <a:pPr marL="285750" indent="-285750">
              <a:buFont typeface="Wingdings 3" charset="2"/>
              <a:buChar char=""/>
            </a:pPr>
            <a:r>
              <a:rPr lang="en-US" sz="2000" dirty="0"/>
              <a:t>Dinners should be booked </a:t>
            </a:r>
            <a:r>
              <a:rPr lang="en-US" sz="2000" dirty="0" smtClean="0"/>
              <a:t>by Sunday </a:t>
            </a:r>
            <a:r>
              <a:rPr lang="en-US" sz="2000" dirty="0"/>
              <a:t>night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17E927B1-DC20-4BDD-8C30-FCF4911832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6" r="19358" b="1"/>
          <a:stretch/>
        </p:blipFill>
        <p:spPr>
          <a:xfrm>
            <a:off x="599860" y="1611007"/>
            <a:ext cx="3797245" cy="362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66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EAEBE-6A21-4766-97C0-6E3C1B46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609600"/>
            <a:ext cx="7592392" cy="1320800"/>
          </a:xfrm>
        </p:spPr>
        <p:txBody>
          <a:bodyPr anchor="t">
            <a:normAutofit/>
          </a:bodyPr>
          <a:lstStyle/>
          <a:p>
            <a:r>
              <a:rPr lang="en-GB" dirty="0"/>
              <a:t>We are a healthy eating school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28994D04-0464-5BEE-3275-35545FA39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2215" y="2160589"/>
            <a:ext cx="2916129" cy="388077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Healthy Eating Policy (Website)</a:t>
            </a:r>
          </a:p>
          <a:p>
            <a:pPr marL="0" indent="0">
              <a:buNone/>
            </a:pPr>
            <a:r>
              <a:rPr lang="en-US" u="sng" dirty="0"/>
              <a:t>SNACK</a:t>
            </a:r>
          </a:p>
          <a:p>
            <a:r>
              <a:rPr lang="en-US" dirty="0"/>
              <a:t>1 or 2 healthy items for snack</a:t>
            </a:r>
          </a:p>
          <a:p>
            <a:r>
              <a:rPr lang="en-US" dirty="0"/>
              <a:t>Fruit &amp; vegetables, yoghurt, crackers, breads, plain biscuits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No crisps/chocolate </a:t>
            </a:r>
          </a:p>
          <a:p>
            <a:r>
              <a:rPr lang="en-US" dirty="0" smtClean="0"/>
              <a:t>Water/milk </a:t>
            </a:r>
            <a:endParaRPr lang="en-US" dirty="0"/>
          </a:p>
          <a:p>
            <a:r>
              <a:rPr lang="en-US" dirty="0"/>
              <a:t>Snack/packed lunch inspiration on the school website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D55D556C-2C41-4CCB-A9EC-382D2D9160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5" r="19195" b="1"/>
          <a:stretch/>
        </p:blipFill>
        <p:spPr>
          <a:xfrm>
            <a:off x="508000" y="2159331"/>
            <a:ext cx="4067572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6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A9071646-D6BB-4CCB-870D-1E804A3E4A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EF36DCDC-1E5C-4B5F-9425-B27ED71B31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13CC0BBB-9AB8-4B93-9757-60ED1BECAE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23">
              <a:extLst>
                <a:ext uri="{FF2B5EF4-FFF2-40B4-BE49-F238E27FC236}">
                  <a16:creationId xmlns="" xmlns:a16="http://schemas.microsoft.com/office/drawing/2014/main" id="{38104480-DCF6-4C8C-9238-29CDD818809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5">
              <a:extLst>
                <a:ext uri="{FF2B5EF4-FFF2-40B4-BE49-F238E27FC236}">
                  <a16:creationId xmlns="" xmlns:a16="http://schemas.microsoft.com/office/drawing/2014/main" id="{84D8EC37-E9F4-43AB-AD4D-BCFECAD146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="" xmlns:a16="http://schemas.microsoft.com/office/drawing/2014/main" id="{80537E6C-BA5A-40E7-95A4-598A2B2E29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7">
              <a:extLst>
                <a:ext uri="{FF2B5EF4-FFF2-40B4-BE49-F238E27FC236}">
                  <a16:creationId xmlns="" xmlns:a16="http://schemas.microsoft.com/office/drawing/2014/main" id="{DDAE0CDC-4760-43E8-987D-5B5C85F2CC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8">
              <a:extLst>
                <a:ext uri="{FF2B5EF4-FFF2-40B4-BE49-F238E27FC236}">
                  <a16:creationId xmlns="" xmlns:a16="http://schemas.microsoft.com/office/drawing/2014/main" id="{47132CD7-BED0-4F95-9B0C-983A2BA871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>
              <a:extLst>
                <a:ext uri="{FF2B5EF4-FFF2-40B4-BE49-F238E27FC236}">
                  <a16:creationId xmlns="" xmlns:a16="http://schemas.microsoft.com/office/drawing/2014/main" id="{12D5F06D-4DFC-4F08-9F4B-8BFD85A5F8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="" xmlns:a16="http://schemas.microsoft.com/office/drawing/2014/main" id="{514F3571-56DF-4F1B-90B6-1B523456064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="" xmlns:a16="http://schemas.microsoft.com/office/drawing/2014/main" id="{3369C13E-BDAA-4ED7-9A7B-F27A68553E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F5EAAE-80EE-4A67-87F0-36401043B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682" y="405897"/>
            <a:ext cx="4857790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Communication 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="" xmlns:a16="http://schemas.microsoft.com/office/drawing/2014/main" id="{90E00131-5C73-CF19-43E7-F5A935162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4441" y="1741026"/>
            <a:ext cx="3076281" cy="3880773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1600" dirty="0"/>
              <a:t>Seesaw</a:t>
            </a:r>
          </a:p>
          <a:p>
            <a:endParaRPr lang="en-US" sz="1600" dirty="0"/>
          </a:p>
          <a:p>
            <a:r>
              <a:rPr lang="en-US" sz="1600" dirty="0"/>
              <a:t>Parent – teacher consultations</a:t>
            </a:r>
          </a:p>
          <a:p>
            <a:endParaRPr lang="en-US" sz="1600" dirty="0"/>
          </a:p>
          <a:p>
            <a:r>
              <a:rPr lang="en-US" sz="1600" dirty="0"/>
              <a:t>Open door policy</a:t>
            </a:r>
          </a:p>
          <a:p>
            <a:endParaRPr lang="en-US" sz="1600" dirty="0"/>
          </a:p>
          <a:p>
            <a:r>
              <a:rPr lang="en-US" sz="1600" dirty="0"/>
              <a:t>Book an appointment via </a:t>
            </a:r>
            <a:r>
              <a:rPr lang="en-US" sz="1600" dirty="0" smtClean="0"/>
              <a:t>Seesaw/school </a:t>
            </a:r>
            <a:r>
              <a:rPr lang="en-US" sz="1600" dirty="0"/>
              <a:t>o</a:t>
            </a:r>
            <a:r>
              <a:rPr lang="en-US" sz="1600" dirty="0" smtClean="0"/>
              <a:t>ffice 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End of year progress report </a:t>
            </a:r>
          </a:p>
          <a:p>
            <a:endParaRPr lang="en-US" sz="1600" dirty="0"/>
          </a:p>
          <a:p>
            <a:r>
              <a:rPr lang="en-US" sz="1600" dirty="0"/>
              <a:t>School </a:t>
            </a:r>
            <a:r>
              <a:rPr lang="en-US" sz="1600" dirty="0" smtClean="0"/>
              <a:t>website  </a:t>
            </a:r>
            <a:endParaRPr lang="en-US" sz="16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B4BDB813-73AF-4A45-8D05-D6BF2D26BED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768" y="4443463"/>
            <a:ext cx="3561276" cy="943738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1AF8AADE-1919-47EF-A35C-C1D70062ED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956" y="1628800"/>
            <a:ext cx="3421648" cy="256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33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55">
            <a:extLst>
              <a:ext uri="{FF2B5EF4-FFF2-40B4-BE49-F238E27FC236}">
                <a16:creationId xmlns="" xmlns:a16="http://schemas.microsoft.com/office/drawing/2014/main" id="{D5FD13B3-3F58-4777-997E-5447AA079D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57" name="Straight Connector 56">
              <a:extLst>
                <a:ext uri="{FF2B5EF4-FFF2-40B4-BE49-F238E27FC236}">
                  <a16:creationId xmlns="" xmlns:a16="http://schemas.microsoft.com/office/drawing/2014/main" id="{EFE7BD20-6D81-4370-9DB7-04C9B4E9FC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="" xmlns:a16="http://schemas.microsoft.com/office/drawing/2014/main" id="{E08F0ECF-D673-4442-A82C-CDA64905A9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23">
              <a:extLst>
                <a:ext uri="{FF2B5EF4-FFF2-40B4-BE49-F238E27FC236}">
                  <a16:creationId xmlns="" xmlns:a16="http://schemas.microsoft.com/office/drawing/2014/main" id="{2AF8E598-80EA-41AD-A0F3-9543D601A0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5">
              <a:extLst>
                <a:ext uri="{FF2B5EF4-FFF2-40B4-BE49-F238E27FC236}">
                  <a16:creationId xmlns="" xmlns:a16="http://schemas.microsoft.com/office/drawing/2014/main" id="{AC7D6F9C-7670-4ACC-ACE1-A6BD24F5CF6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="" xmlns:a16="http://schemas.microsoft.com/office/drawing/2014/main" id="{FF420142-D3AA-46D3-A3A5-250686CD7A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7">
              <a:extLst>
                <a:ext uri="{FF2B5EF4-FFF2-40B4-BE49-F238E27FC236}">
                  <a16:creationId xmlns="" xmlns:a16="http://schemas.microsoft.com/office/drawing/2014/main" id="{051037D6-83DE-41D6-9103-84ABD0FEEB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Rectangle 28">
              <a:extLst>
                <a:ext uri="{FF2B5EF4-FFF2-40B4-BE49-F238E27FC236}">
                  <a16:creationId xmlns="" xmlns:a16="http://schemas.microsoft.com/office/drawing/2014/main" id="{FCAED6F3-E1FA-489A-A2B1-E97972EB477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9">
              <a:extLst>
                <a:ext uri="{FF2B5EF4-FFF2-40B4-BE49-F238E27FC236}">
                  <a16:creationId xmlns="" xmlns:a16="http://schemas.microsoft.com/office/drawing/2014/main" id="{AA247423-55F2-4D5D-806A-BE33BE6B198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Isosceles Triangle 64">
              <a:extLst>
                <a:ext uri="{FF2B5EF4-FFF2-40B4-BE49-F238E27FC236}">
                  <a16:creationId xmlns="" xmlns:a16="http://schemas.microsoft.com/office/drawing/2014/main" id="{B2FE1F39-B712-4260-8DA6-3B6A941028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Isosceles Triangle 65">
              <a:extLst>
                <a:ext uri="{FF2B5EF4-FFF2-40B4-BE49-F238E27FC236}">
                  <a16:creationId xmlns="" xmlns:a16="http://schemas.microsoft.com/office/drawing/2014/main" id="{0259AF7F-DAB9-4EE7-BBEF-7B961E5CF3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D3C99F-7289-4657-9386-55D55EB34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After School Activities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400" dirty="0"/>
              <a:t>All information for clubs sent via Seesaw  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265C6BD-C4AB-4911-BB5C-31140D76E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000" y="2160589"/>
            <a:ext cx="2968012" cy="38807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Sportstopia</a:t>
            </a:r>
            <a:r>
              <a:rPr lang="en-US" dirty="0"/>
              <a:t> – multi-sports, football &amp; dance</a:t>
            </a:r>
          </a:p>
          <a:p>
            <a:r>
              <a:rPr lang="en-US" dirty="0"/>
              <a:t>Ready for Anything </a:t>
            </a:r>
            <a:r>
              <a:rPr lang="en-US" dirty="0" smtClean="0"/>
              <a:t>(</a:t>
            </a:r>
            <a:r>
              <a:rPr lang="en-US" dirty="0"/>
              <a:t>r</a:t>
            </a:r>
            <a:r>
              <a:rPr lang="en-US" dirty="0" smtClean="0"/>
              <a:t>esilience building</a:t>
            </a:r>
            <a:r>
              <a:rPr lang="en-US" dirty="0"/>
              <a:t>)</a:t>
            </a:r>
          </a:p>
          <a:p>
            <a:r>
              <a:rPr lang="en-US" dirty="0"/>
              <a:t>Clay Crazy</a:t>
            </a:r>
          </a:p>
          <a:p>
            <a:r>
              <a:rPr lang="en-US" dirty="0" smtClean="0"/>
              <a:t>Play/Art </a:t>
            </a:r>
            <a:r>
              <a:rPr lang="en-US" dirty="0"/>
              <a:t>Therapy </a:t>
            </a:r>
          </a:p>
          <a:p>
            <a:r>
              <a:rPr lang="en-US" dirty="0"/>
              <a:t>Lego Club</a:t>
            </a:r>
          </a:p>
          <a:p>
            <a:r>
              <a:rPr lang="en-US" dirty="0"/>
              <a:t>Counselling</a:t>
            </a:r>
          </a:p>
          <a:p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CB53D553-1DA4-4219-A896-68688EEF0E9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77" r="33795" b="-1"/>
          <a:stretch/>
        </p:blipFill>
        <p:spPr>
          <a:xfrm>
            <a:off x="3643088" y="2159331"/>
            <a:ext cx="3311287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7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FE3838-96EB-42C1-827D-578C62192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Positive Behaviour </a:t>
            </a:r>
            <a:br>
              <a:rPr lang="en-GB" dirty="0"/>
            </a:br>
            <a:r>
              <a:rPr lang="en-GB" sz="2400" dirty="0"/>
              <a:t>Policy available on our </a:t>
            </a:r>
            <a:r>
              <a:rPr lang="en-GB" sz="2400" dirty="0" smtClean="0"/>
              <a:t>school </a:t>
            </a:r>
            <a:r>
              <a:rPr lang="en-GB" sz="2400" dirty="0"/>
              <a:t>w</a:t>
            </a:r>
            <a:r>
              <a:rPr lang="en-GB" sz="2400" dirty="0" smtClean="0"/>
              <a:t>ebsite </a:t>
            </a:r>
            <a:endParaRPr lang="en-GB" dirty="0"/>
          </a:p>
        </p:txBody>
      </p:sp>
      <p:pic>
        <p:nvPicPr>
          <p:cNvPr id="8" name="Content Placeholder 7" descr="Icon&#10;&#10;Description automatically generated">
            <a:extLst>
              <a:ext uri="{FF2B5EF4-FFF2-40B4-BE49-F238E27FC236}">
                <a16:creationId xmlns="" xmlns:a16="http://schemas.microsoft.com/office/drawing/2014/main" id="{51089BB9-3D5F-4992-A6E6-707804B6743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27674"/>
            <a:ext cx="2016224" cy="2016224"/>
          </a:xfrm>
        </p:spPr>
      </p:pic>
      <p:pic>
        <p:nvPicPr>
          <p:cNvPr id="12" name="Picture 11" descr="A picture containing shape&#10;&#10;Description automatically generated">
            <a:extLst>
              <a:ext uri="{FF2B5EF4-FFF2-40B4-BE49-F238E27FC236}">
                <a16:creationId xmlns="" xmlns:a16="http://schemas.microsoft.com/office/drawing/2014/main" id="{B69B3347-7F1F-4B53-98EB-8CDE78B28A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116" y="1839910"/>
            <a:ext cx="2266950" cy="2019300"/>
          </a:xfrm>
          <a:prstGeom prst="rect">
            <a:avLst/>
          </a:prstGeom>
        </p:spPr>
      </p:pic>
      <p:pic>
        <p:nvPicPr>
          <p:cNvPr id="14" name="Picture 13" descr="Circle&#10;&#10;Description automatically generated">
            <a:extLst>
              <a:ext uri="{FF2B5EF4-FFF2-40B4-BE49-F238E27FC236}">
                <a16:creationId xmlns="" xmlns:a16="http://schemas.microsoft.com/office/drawing/2014/main" id="{3274D02B-FC25-4E0E-A7AF-50AD045457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16632"/>
            <a:ext cx="1359595" cy="1359595"/>
          </a:xfrm>
          <a:prstGeom prst="rect">
            <a:avLst/>
          </a:prstGeom>
        </p:spPr>
      </p:pic>
      <p:pic>
        <p:nvPicPr>
          <p:cNvPr id="16" name="Picture 15" descr="A picture containing text, clipart&#10;&#10;Description automatically generated">
            <a:extLst>
              <a:ext uri="{FF2B5EF4-FFF2-40B4-BE49-F238E27FC236}">
                <a16:creationId xmlns="" xmlns:a16="http://schemas.microsoft.com/office/drawing/2014/main" id="{47C21A5B-631C-495F-BE6F-431AE1BD5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7" y="1827932"/>
            <a:ext cx="3312368" cy="2031278"/>
          </a:xfrm>
          <a:prstGeom prst="rect">
            <a:avLst/>
          </a:prstGeom>
        </p:spPr>
      </p:pic>
      <p:pic>
        <p:nvPicPr>
          <p:cNvPr id="19" name="Picture 18" descr="Shape&#10;&#10;Description automatically generated">
            <a:extLst>
              <a:ext uri="{FF2B5EF4-FFF2-40B4-BE49-F238E27FC236}">
                <a16:creationId xmlns="" xmlns:a16="http://schemas.microsoft.com/office/drawing/2014/main" id="{3C6EEB81-90E5-41E2-9009-5ED5A62AC3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600" y="3962103"/>
            <a:ext cx="2066925" cy="220980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sz="quarter" idx="4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984620"/>
            <a:ext cx="2232248" cy="167418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163" y="399544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97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18">
            <a:extLst>
              <a:ext uri="{FF2B5EF4-FFF2-40B4-BE49-F238E27FC236}">
                <a16:creationId xmlns="" xmlns:a16="http://schemas.microsoft.com/office/drawing/2014/main" id="{DBE5E058-10DE-452A-9359-5FCD522885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66853018-FC1B-4E29-AD7A-89004802B1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01332BCD-CA12-48E9-A682-9734809A12F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="" xmlns:a16="http://schemas.microsoft.com/office/drawing/2014/main" id="{45514DFE-DB9C-4D9E-9F78-D342D2C1CC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="" xmlns:a16="http://schemas.microsoft.com/office/drawing/2014/main" id="{04FD55C9-16AD-43FC-AD90-4CEDFEF6396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="" xmlns:a16="http://schemas.microsoft.com/office/drawing/2014/main" id="{B62632D9-2916-4970-93C7-CE77CFBA12D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="" xmlns:a16="http://schemas.microsoft.com/office/drawing/2014/main" id="{B6277D06-CD01-43E5-8507-A329165D22F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="" xmlns:a16="http://schemas.microsoft.com/office/drawing/2014/main" id="{2A4B0538-DDF0-4B60-BC8C-6DAF724E7D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="" xmlns:a16="http://schemas.microsoft.com/office/drawing/2014/main" id="{A27ACFB8-FDCA-456D-8DD6-FB08ABA971E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="" xmlns:a16="http://schemas.microsoft.com/office/drawing/2014/main" id="{7ECFC4BF-0DEC-43B1-9582-3269CDF5F6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="" xmlns:a16="http://schemas.microsoft.com/office/drawing/2014/main" id="{80DB3DBA-F4F5-4148-8A60-F01AA53419E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16623F-F819-46E7-B867-1D37B10AC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9418" y="609600"/>
            <a:ext cx="3836082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Emotional Health and Wellbeing </a:t>
            </a:r>
          </a:p>
        </p:txBody>
      </p:sp>
      <p:pic>
        <p:nvPicPr>
          <p:cNvPr id="8" name="Content Placeholder 7" descr="Graphical user interface&#10;&#10;Description automatically generated">
            <a:extLst>
              <a:ext uri="{FF2B5EF4-FFF2-40B4-BE49-F238E27FC236}">
                <a16:creationId xmlns="" xmlns:a16="http://schemas.microsoft.com/office/drawing/2014/main" id="{9E56A16B-2D7E-4ABB-8C32-AA4776FEABE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90" b="-3"/>
          <a:stretch/>
        </p:blipFill>
        <p:spPr>
          <a:xfrm>
            <a:off x="445236" y="10"/>
            <a:ext cx="2575023" cy="1714490"/>
          </a:xfrm>
          <a:custGeom>
            <a:avLst/>
            <a:gdLst/>
            <a:ahLst/>
            <a:cxnLst/>
            <a:rect l="l" t="t" r="r" b="b"/>
            <a:pathLst>
              <a:path w="3433363" h="1714500">
                <a:moveTo>
                  <a:pt x="254958" y="0"/>
                </a:moveTo>
                <a:lnTo>
                  <a:pt x="3433363" y="0"/>
                </a:lnTo>
                <a:lnTo>
                  <a:pt x="3386734" y="312174"/>
                </a:lnTo>
                <a:lnTo>
                  <a:pt x="3386620" y="312174"/>
                </a:lnTo>
                <a:lnTo>
                  <a:pt x="3177155" y="1714500"/>
                </a:lnTo>
                <a:lnTo>
                  <a:pt x="0" y="1714500"/>
                </a:lnTo>
                <a:close/>
              </a:path>
            </a:pathLst>
          </a:custGeom>
        </p:spPr>
      </p:pic>
      <p:pic>
        <p:nvPicPr>
          <p:cNvPr id="14" name="Picture 13" descr="A picture containing text, person&#10;&#10;Description automatically generated">
            <a:extLst>
              <a:ext uri="{FF2B5EF4-FFF2-40B4-BE49-F238E27FC236}">
                <a16:creationId xmlns="" xmlns:a16="http://schemas.microsoft.com/office/drawing/2014/main" id="{DED7FBC0-0486-4A37-A93D-F9FF4CD32E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" r="5" b="10955"/>
          <a:stretch/>
        </p:blipFill>
        <p:spPr>
          <a:xfrm>
            <a:off x="254018" y="1714500"/>
            <a:ext cx="2574085" cy="1714500"/>
          </a:xfrm>
          <a:custGeom>
            <a:avLst/>
            <a:gdLst/>
            <a:ahLst/>
            <a:cxnLst/>
            <a:rect l="l" t="t" r="r" b="b"/>
            <a:pathLst>
              <a:path w="3432113" h="1714500">
                <a:moveTo>
                  <a:pt x="254958" y="0"/>
                </a:moveTo>
                <a:lnTo>
                  <a:pt x="3432113" y="0"/>
                </a:lnTo>
                <a:lnTo>
                  <a:pt x="3176018" y="1714500"/>
                </a:lnTo>
                <a:lnTo>
                  <a:pt x="0" y="1714500"/>
                </a:lnTo>
                <a:close/>
              </a:path>
            </a:pathLst>
          </a:custGeom>
        </p:spPr>
      </p:pic>
      <p:pic>
        <p:nvPicPr>
          <p:cNvPr id="10" name="Content Placeholder 9" descr="A picture containing text, clipart&#10;&#10;Description automatically generated">
            <a:extLst>
              <a:ext uri="{FF2B5EF4-FFF2-40B4-BE49-F238E27FC236}">
                <a16:creationId xmlns="" xmlns:a16="http://schemas.microsoft.com/office/drawing/2014/main" id="{8C9DCEC1-73F4-4B9A-9DCE-A0D376C33BA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7" r="4" b="27397"/>
          <a:stretch/>
        </p:blipFill>
        <p:spPr>
          <a:xfrm>
            <a:off x="62799" y="3429000"/>
            <a:ext cx="2573232" cy="1714500"/>
          </a:xfrm>
          <a:custGeom>
            <a:avLst/>
            <a:gdLst/>
            <a:ahLst/>
            <a:cxnLst/>
            <a:rect l="l" t="t" r="r" b="b"/>
            <a:pathLst>
              <a:path w="3430976" h="1714500">
                <a:moveTo>
                  <a:pt x="254958" y="0"/>
                </a:moveTo>
                <a:lnTo>
                  <a:pt x="3430976" y="0"/>
                </a:lnTo>
                <a:lnTo>
                  <a:pt x="3174882" y="1714500"/>
                </a:lnTo>
                <a:lnTo>
                  <a:pt x="0" y="1714500"/>
                </a:lnTo>
                <a:close/>
              </a:path>
            </a:pathLst>
          </a:custGeom>
        </p:spPr>
      </p:pic>
      <p:pic>
        <p:nvPicPr>
          <p:cNvPr id="12" name="Picture 11" descr="Logo&#10;&#10;Description automatically generated with medium confidence">
            <a:extLst>
              <a:ext uri="{FF2B5EF4-FFF2-40B4-BE49-F238E27FC236}">
                <a16:creationId xmlns="" xmlns:a16="http://schemas.microsoft.com/office/drawing/2014/main" id="{2CD43E8C-51EC-4009-97FB-AFD23B9FD97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4" r="7" b="18591"/>
          <a:stretch/>
        </p:blipFill>
        <p:spPr>
          <a:xfrm>
            <a:off x="-7974" y="5127992"/>
            <a:ext cx="2453672" cy="1730008"/>
          </a:xfrm>
          <a:custGeom>
            <a:avLst/>
            <a:gdLst/>
            <a:ahLst/>
            <a:cxnLst/>
            <a:rect l="l" t="t" r="r" b="b"/>
            <a:pathLst>
              <a:path w="3271564" h="1730008">
                <a:moveTo>
                  <a:pt x="96673" y="0"/>
                </a:moveTo>
                <a:lnTo>
                  <a:pt x="3271564" y="0"/>
                </a:lnTo>
                <a:lnTo>
                  <a:pt x="3013153" y="1730008"/>
                </a:lnTo>
                <a:lnTo>
                  <a:pt x="0" y="1730008"/>
                </a:lnTo>
                <a:lnTo>
                  <a:pt x="0" y="650088"/>
                </a:lnTo>
                <a:close/>
              </a:path>
            </a:pathLst>
          </a:custGeom>
        </p:spPr>
      </p:pic>
      <p:sp>
        <p:nvSpPr>
          <p:cNvPr id="36" name="Isosceles Triangle 30">
            <a:extLst>
              <a:ext uri="{FF2B5EF4-FFF2-40B4-BE49-F238E27FC236}">
                <a16:creationId xmlns="" xmlns:a16="http://schemas.microsoft.com/office/drawing/2014/main" id="{A7F86C6F-4E04-40E7-815B-19FB20600E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-7975" y="0"/>
            <a:ext cx="63194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7037D331-34F4-4851-ACFD-40C39210C1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34034" y="1714500"/>
            <a:ext cx="24045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DAABCF8F-970F-4735-AAEB-D8920A36EB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37816" y="3421959"/>
            <a:ext cx="24045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BB7B193B-079F-4E36-A99E-6B051B1251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1712" y="5127992"/>
            <a:ext cx="24045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Isosceles Triangle 30">
            <a:extLst>
              <a:ext uri="{FF2B5EF4-FFF2-40B4-BE49-F238E27FC236}">
                <a16:creationId xmlns="" xmlns:a16="http://schemas.microsoft.com/office/drawing/2014/main" id="{F25A59A1-ABE2-44A2-8BC8-538425FB18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4729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D5FFBD6-E7C1-4E91-86A1-247DCC6546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119418" y="2160589"/>
            <a:ext cx="3836082" cy="3880773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Various strategies in place to support your child’s </a:t>
            </a:r>
            <a:r>
              <a:rPr lang="en-US" sz="2000" dirty="0" smtClean="0"/>
              <a:t>emotional </a:t>
            </a:r>
            <a:r>
              <a:rPr lang="en-US" sz="2000" dirty="0"/>
              <a:t>h</a:t>
            </a:r>
            <a:r>
              <a:rPr lang="en-US" sz="2000" dirty="0" smtClean="0"/>
              <a:t>ealth </a:t>
            </a:r>
            <a:r>
              <a:rPr lang="en-US" sz="2000" dirty="0"/>
              <a:t>and </a:t>
            </a:r>
            <a:r>
              <a:rPr lang="en-US" sz="2000" dirty="0" smtClean="0"/>
              <a:t>wellbeing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Happy Healthy Minds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6" name="Picture 15" descr="A picture containing text, accessory&#10;&#10;Description automatically generated">
            <a:extLst>
              <a:ext uri="{FF2B5EF4-FFF2-40B4-BE49-F238E27FC236}">
                <a16:creationId xmlns="" xmlns:a16="http://schemas.microsoft.com/office/drawing/2014/main" id="{E950EB50-B834-4306-A2F6-FA160330EC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402" y="196153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22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1159</TotalTime>
  <Words>560</Words>
  <Application>Microsoft Office PowerPoint</Application>
  <PresentationFormat>On-screen Show (4:3)</PresentationFormat>
  <Paragraphs>117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Facet</vt:lpstr>
      <vt:lpstr>OUR JOURNEY IN PRIMARY 3</vt:lpstr>
      <vt:lpstr>The School Day</vt:lpstr>
      <vt:lpstr>What does my child need?</vt:lpstr>
      <vt:lpstr>School Dinners </vt:lpstr>
      <vt:lpstr>We are a healthy eating school</vt:lpstr>
      <vt:lpstr>Communication </vt:lpstr>
      <vt:lpstr>After School Activities  All information for clubs sent via Seesaw  </vt:lpstr>
      <vt:lpstr>Positive Behaviour  Policy available on our school website </vt:lpstr>
      <vt:lpstr>Emotional Health and Wellbeing </vt:lpstr>
      <vt:lpstr>HOMEWORK </vt:lpstr>
      <vt:lpstr>P3 Homework Day by Day  Monday (new homework set) – written Literacy, reading, spellings, Maths facts  Tuesday – written Numeracy, reading, spellings, Maths facts  Wednesday – Seesaw Class activity, reading, spellings, Maths facts  Thursday (homework returned) – online reading, Mathletics, revision for test</vt:lpstr>
      <vt:lpstr>PowerPoint Presentation</vt:lpstr>
      <vt:lpstr>Literacy </vt:lpstr>
      <vt:lpstr>PHONICS </vt:lpstr>
      <vt:lpstr>Tricky and Sight Words</vt:lpstr>
      <vt:lpstr>Numeracy </vt:lpstr>
      <vt:lpstr>The World Around Us </vt:lpstr>
      <vt:lpstr>Exciting times for Dundela </vt:lpstr>
      <vt:lpstr>Thank you for coming along today!    </vt:lpstr>
    </vt:vector>
  </TitlesOfParts>
  <Company>C2K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PRIMARY 3</dc:title>
  <dc:creator>J STOOPS</dc:creator>
  <cp:lastModifiedBy>Joan</cp:lastModifiedBy>
  <cp:revision>62</cp:revision>
  <cp:lastPrinted>2018-09-18T15:10:42Z</cp:lastPrinted>
  <dcterms:created xsi:type="dcterms:W3CDTF">2016-09-14T18:35:18Z</dcterms:created>
  <dcterms:modified xsi:type="dcterms:W3CDTF">2022-09-04T15:27:27Z</dcterms:modified>
</cp:coreProperties>
</file>