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handoutMasterIdLst>
    <p:handoutMasterId r:id="rId18"/>
  </p:handoutMasterIdLst>
  <p:sldIdLst>
    <p:sldId id="256" r:id="rId2"/>
    <p:sldId id="257" r:id="rId3"/>
    <p:sldId id="272" r:id="rId4"/>
    <p:sldId id="271" r:id="rId5"/>
    <p:sldId id="259" r:id="rId6"/>
    <p:sldId id="265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66" r:id="rId1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1" autoAdjust="0"/>
    <p:restoredTop sz="94660"/>
  </p:normalViewPr>
  <p:slideViewPr>
    <p:cSldViewPr snapToGrid="0">
      <p:cViewPr varScale="1">
        <p:scale>
          <a:sx n="93" d="100"/>
          <a:sy n="93" d="100"/>
        </p:scale>
        <p:origin x="6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11A43-8745-404A-8D39-E38765903AD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0099-4F58-4CBA-BE67-D39712C7A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34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78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3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CBFFA82-66DE-4A95-8F2B-2F17598661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9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24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BFFA82-66DE-4A95-8F2B-2F17598661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59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3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53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8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99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07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CBFFA82-66DE-4A95-8F2B-2F17598661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883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undelainfants.co.uk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Welcome to P2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738344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Mrs Bettes, Mrs </a:t>
            </a:r>
            <a:r>
              <a:rPr lang="en-GB" sz="3200" dirty="0" err="1">
                <a:solidFill>
                  <a:srgbClr val="FF0000"/>
                </a:solidFill>
              </a:rPr>
              <a:t>Yau</a:t>
            </a:r>
            <a:r>
              <a:rPr lang="en-GB" sz="3200" dirty="0">
                <a:solidFill>
                  <a:srgbClr val="FF0000"/>
                </a:solidFill>
              </a:rPr>
              <a:t> &amp; Miss Harte</a:t>
            </a:r>
          </a:p>
          <a:p>
            <a:pPr algn="ctr"/>
            <a:r>
              <a:rPr lang="en-GB" sz="2400" dirty="0">
                <a:solidFill>
                  <a:srgbClr val="FF0000"/>
                </a:solidFill>
              </a:rPr>
              <a:t>Mrs Kane &amp; Mrs Boyd, Miss Dornan, Mrs Scott &amp; Miss Greer</a:t>
            </a:r>
          </a:p>
          <a:p>
            <a:pPr algn="l"/>
            <a:r>
              <a:rPr lang="en-GB" sz="2400" dirty="0">
                <a:solidFill>
                  <a:srgbClr val="FF0000"/>
                </a:solidFill>
              </a:rPr>
              <a:t>                                        </a:t>
            </a:r>
            <a:r>
              <a:rPr lang="en-GB" sz="1800" dirty="0">
                <a:solidFill>
                  <a:srgbClr val="FF0000"/>
                </a:solidFill>
              </a:rPr>
              <a:t>   (Friday)                                          (Mon, Thurs, Fri)     (Tues &amp; Wed) 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87445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Numeracy                                   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39159"/>
            <a:ext cx="10018713" cy="38520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Practical work makes up a lot of our Maths Group work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Mental Maths is used every day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The children are expected to work with the teacher, the classroom assistant and independently.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Areas covered – Number, Measures, Handling data, Shape &amp; Space and ICT.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Number formation/reversals are also important. </a:t>
            </a:r>
          </a:p>
        </p:txBody>
      </p:sp>
      <p:pic>
        <p:nvPicPr>
          <p:cNvPr id="4" name="Picture 3" descr="RadioMandinga | Gives your thoughts a vo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297" y="156311"/>
            <a:ext cx="1840094" cy="164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1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17567"/>
            <a:ext cx="10018713" cy="1188720"/>
          </a:xfrm>
        </p:spPr>
        <p:txBody>
          <a:bodyPr/>
          <a:lstStyle/>
          <a:p>
            <a:r>
              <a:rPr lang="en-GB" dirty="0"/>
              <a:t>Homework in P2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15719"/>
            <a:ext cx="10018713" cy="56413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Homework will come home on a Monday and should be returned to school on Thursday.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Homework will usually consist of a Literacy and a Numeracy task, along with words, sounds and and/or some mental maths. </a:t>
            </a:r>
            <a:br>
              <a:rPr lang="en-GB" sz="2400" dirty="0"/>
            </a:br>
            <a:r>
              <a:rPr lang="en-GB" sz="2400" dirty="0"/>
              <a:t>Please look after any resources sent home.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Oral and practical tasks are as important as written tasks.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Tasks will always be explained to the children before being sent home and will be appropriate for the level your child is working at.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Please spend 20-30 minutes (maximum!) each night on homework (including reading) – if you cannot complete tasks in this time please send a message to your teacher on Seesaw.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pic>
        <p:nvPicPr>
          <p:cNvPr id="4" name="Picture 3" descr="Desantishomework - ho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560" y="253909"/>
            <a:ext cx="2245859" cy="156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35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70C0"/>
                </a:solidFill>
                <a:cs typeface="Calibri" panose="020F0502020204030204" pitchFamily="34" charset="0"/>
              </a:rPr>
              <a:t>Meeting the needs of learners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400" dirty="0">
                <a:cs typeface="Calibri" panose="020F0502020204030204" pitchFamily="34" charset="0"/>
              </a:rPr>
              <a:t>Children have different skills, abilities and interests. 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cs typeface="Calibri" panose="020F0502020204030204" pitchFamily="34" charset="0"/>
              </a:rPr>
              <a:t>Children make progress at different rates. </a:t>
            </a:r>
            <a:endParaRPr lang="en-GB" sz="700" dirty="0"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2400" dirty="0">
                <a:cs typeface="Calibri" panose="020F0502020204030204" pitchFamily="34" charset="0"/>
              </a:rPr>
              <a:t>Children learn best in different ways. </a:t>
            </a:r>
            <a:endParaRPr lang="en-GB" sz="700" dirty="0"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2400" dirty="0">
                <a:cs typeface="Calibri" panose="020F0502020204030204" pitchFamily="34" charset="0"/>
              </a:rPr>
              <a:t>Please don’t compare your child with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GB" sz="2400" dirty="0">
                <a:cs typeface="Calibri" panose="020F0502020204030204" pitchFamily="34" charset="0"/>
              </a:rPr>
              <a:t>   others. Instead, praise them for trying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GB" sz="2400" dirty="0">
                <a:cs typeface="Calibri" panose="020F0502020204030204" pitchFamily="34" charset="0"/>
              </a:rPr>
              <a:t>   their best. This will build their                                                         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GB" sz="2400" dirty="0">
                <a:cs typeface="Calibri" panose="020F0502020204030204" pitchFamily="34" charset="0"/>
              </a:rPr>
              <a:t>    confidence.                                                                   </a:t>
            </a:r>
          </a:p>
          <a:p>
            <a:pPr marL="109728" indent="0">
              <a:buNone/>
            </a:pPr>
            <a:endParaRPr lang="en-GB" sz="2400" dirty="0">
              <a:cs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735" y="4227782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509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   Supporting individual differences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GB" sz="2400" dirty="0"/>
              <a:t>Don’t worry if your child is provided with different work or activities from their classmates as this normal throughout schools. </a:t>
            </a:r>
          </a:p>
          <a:p>
            <a:pPr marL="109728" indent="0">
              <a:lnSpc>
                <a:spcPct val="120000"/>
              </a:lnSpc>
              <a:buNone/>
            </a:pPr>
            <a:endParaRPr lang="en-GB" sz="1200" dirty="0"/>
          </a:p>
          <a:p>
            <a:pPr>
              <a:lnSpc>
                <a:spcPct val="120000"/>
              </a:lnSpc>
            </a:pPr>
            <a:r>
              <a:rPr lang="en-GB" sz="2400" dirty="0"/>
              <a:t>Children learn differently and teachers are skilled professionals who will use a wide range of approaches to help the children learn best. </a:t>
            </a:r>
          </a:p>
          <a:p>
            <a:pPr marL="109728" indent="0">
              <a:lnSpc>
                <a:spcPct val="120000"/>
              </a:lnSpc>
              <a:buNone/>
            </a:pPr>
            <a:endParaRPr lang="en-GB" sz="900" dirty="0"/>
          </a:p>
          <a:p>
            <a:pPr marL="109728" indent="0">
              <a:spcBef>
                <a:spcPts val="600"/>
              </a:spcBef>
              <a:buNone/>
            </a:pPr>
            <a:endParaRPr lang="en-GB" sz="1400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2400" dirty="0">
                <a:cs typeface="Calibri" panose="020F0502020204030204" pitchFamily="34" charset="0"/>
              </a:rPr>
              <a:t>Teachers adapt lessons, the classroom,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GB" sz="2400" dirty="0">
                <a:cs typeface="Calibri" panose="020F0502020204030204" pitchFamily="34" charset="0"/>
              </a:rPr>
              <a:t>    materials and activities for the children.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GB" sz="2400" dirty="0">
                <a:cs typeface="Calibri" panose="020F0502020204030204" pitchFamily="34" charset="0"/>
              </a:rPr>
              <a:t>    In education this is called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GB" sz="2400" b="1" dirty="0">
                <a:cs typeface="Calibri" panose="020F0502020204030204" pitchFamily="34" charset="0"/>
              </a:rPr>
              <a:t>    differentiating the curriculum.                                                                                </a:t>
            </a:r>
          </a:p>
          <a:p>
            <a:endParaRPr lang="en-GB" dirty="0"/>
          </a:p>
        </p:txBody>
      </p:sp>
      <p:pic>
        <p:nvPicPr>
          <p:cNvPr id="4" name="Picture 2" descr="Image result for classroom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027" y="4258422"/>
            <a:ext cx="2904323" cy="217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820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What to do if you are worried about your child’s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GB" dirty="0"/>
              <a:t>Many children experience difficulties with aspects of </a:t>
            </a:r>
          </a:p>
          <a:p>
            <a:pPr marL="109728" indent="0">
              <a:spcBef>
                <a:spcPts val="800"/>
              </a:spcBef>
              <a:buNone/>
            </a:pPr>
            <a:r>
              <a:rPr lang="en-GB" dirty="0"/>
              <a:t>    their learning from time to time but only a small number</a:t>
            </a:r>
          </a:p>
          <a:p>
            <a:pPr marL="109728" indent="0">
              <a:spcBef>
                <a:spcPts val="800"/>
              </a:spcBef>
              <a:buNone/>
            </a:pPr>
            <a:r>
              <a:rPr lang="en-GB" dirty="0"/>
              <a:t>    may have Special Educational Needs.</a:t>
            </a:r>
          </a:p>
          <a:p>
            <a:pPr>
              <a:spcBef>
                <a:spcPts val="800"/>
              </a:spcBef>
            </a:pPr>
            <a:endParaRPr lang="en-GB" sz="700" dirty="0"/>
          </a:p>
          <a:p>
            <a:pPr>
              <a:spcBef>
                <a:spcPts val="800"/>
              </a:spcBef>
            </a:pPr>
            <a:endParaRPr lang="en-GB" sz="700" dirty="0"/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GB" dirty="0"/>
              <a:t>Many factors can impact upon a child’s progress in school. For example, changed home circumstances, illness or friendship fall-outs.</a:t>
            </a:r>
          </a:p>
          <a:p>
            <a:pPr>
              <a:spcBef>
                <a:spcPts val="800"/>
              </a:spcBef>
            </a:pPr>
            <a:endParaRPr lang="en-GB" sz="400" dirty="0"/>
          </a:p>
          <a:p>
            <a:pPr>
              <a:spcBef>
                <a:spcPts val="800"/>
              </a:spcBef>
            </a:pPr>
            <a:endParaRPr lang="en-GB" sz="400" dirty="0"/>
          </a:p>
          <a:p>
            <a:pPr>
              <a:spcBef>
                <a:spcPts val="800"/>
              </a:spcBef>
            </a:pPr>
            <a:endParaRPr lang="en-GB" sz="400" dirty="0"/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GB" dirty="0"/>
              <a:t>Always let the school know if you are aware of anything that is </a:t>
            </a:r>
          </a:p>
          <a:p>
            <a:pPr marL="109728" indent="0">
              <a:spcBef>
                <a:spcPts val="800"/>
              </a:spcBef>
              <a:buNone/>
            </a:pPr>
            <a:r>
              <a:rPr lang="en-GB" dirty="0"/>
              <a:t>     upsetting your child or if you are concerned about their progress.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733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School website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25864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 </a:t>
            </a:r>
            <a:r>
              <a:rPr lang="en-GB" sz="4800" dirty="0">
                <a:hlinkClick r:id="rId2"/>
              </a:rPr>
              <a:t>www.dundelainfants.co.uk</a:t>
            </a:r>
            <a:endParaRPr lang="en-GB" sz="4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/>
              <a:t>Please make the website and Seesaw posts your first point of reference for times and dates!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4800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106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REMEMBER…..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4800" dirty="0"/>
              <a:t>If  a child feels happy and safe they are more likely to succeed in school.</a:t>
            </a:r>
            <a:br>
              <a:rPr lang="en-GB" sz="4800" dirty="0"/>
            </a:br>
            <a:r>
              <a:rPr lang="en-GB" sz="48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800" dirty="0"/>
              <a:t>WE ARE A TEAM! – We want the best for the children. </a:t>
            </a:r>
          </a:p>
        </p:txBody>
      </p:sp>
      <p:pic>
        <p:nvPicPr>
          <p:cNvPr id="4" name="Picture 3" descr="Life of an Educator: &lt;strong&gt;Don't forget&lt;/strong&gt;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372" y="279843"/>
            <a:ext cx="1717127" cy="148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8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11926"/>
          </a:xfrm>
        </p:spPr>
        <p:txBody>
          <a:bodyPr>
            <a:normAutofit/>
          </a:bodyPr>
          <a:lstStyle/>
          <a:p>
            <a:r>
              <a:rPr lang="en-GB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36166"/>
            <a:ext cx="10018713" cy="46957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 School day is 8.40am- 9am – 2pm-2.20pm – The staggered drop off is very important for parent social distancing measures.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PE Kit –  PE shoes only at the minute.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Snack – small piece of fruit in a </a:t>
            </a:r>
            <a:r>
              <a:rPr lang="en-GB" sz="2800" b="1" dirty="0"/>
              <a:t>disposable wrapper/bag. </a:t>
            </a:r>
            <a:r>
              <a:rPr lang="en-GB" sz="2800" dirty="0"/>
              <a:t>Everyone should bring a water bottle with a sports cap to school every day.</a:t>
            </a:r>
            <a:endParaRPr lang="en-GB" sz="2800" b="1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We do not need a school bag at present – we will let you know if this changes.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800" dirty="0"/>
          </a:p>
        </p:txBody>
      </p:sp>
      <p:pic>
        <p:nvPicPr>
          <p:cNvPr id="4" name="Picture 3" descr="DiamondWiki - hom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777" y="249936"/>
            <a:ext cx="1908919" cy="135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7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DINNER MONEY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7017" y="2116183"/>
            <a:ext cx="11260183" cy="2778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FFFFFF"/>
                </a:solidFill>
              </a:rPr>
              <a:t>Dinner money – These are now booked on the </a:t>
            </a:r>
            <a:r>
              <a:rPr lang="en-GB" sz="2800" u="sng" dirty="0">
                <a:solidFill>
                  <a:srgbClr val="FFFFFF"/>
                </a:solidFill>
              </a:rPr>
              <a:t>SCHOOL MONEY SYSTEM.</a:t>
            </a:r>
            <a:r>
              <a:rPr lang="en-GB" sz="2800" dirty="0">
                <a:solidFill>
                  <a:srgbClr val="FFFFFF"/>
                </a:solidFill>
              </a:rPr>
              <a:t>  Please do this by midnight on Sunday night for the week ahead.</a:t>
            </a:r>
          </a:p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FFFFFF"/>
                </a:solidFill>
              </a:rPr>
              <a:t> If you cannot get logged on please email Mrs McKee and she will endeavour to help you. </a:t>
            </a:r>
          </a:p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FFFFFF"/>
                </a:solidFill>
              </a:rPr>
              <a:t> Select dinners                                        Then request meals on your chosen               						days                          </a:t>
            </a:r>
            <a:endParaRPr lang="en-GB" sz="2800" u="sng" dirty="0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537" y="3944982"/>
            <a:ext cx="1878602" cy="27823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202" y="4519748"/>
            <a:ext cx="1796568" cy="2207623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939143" y="4415246"/>
            <a:ext cx="705394" cy="291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412480" y="4519748"/>
            <a:ext cx="1463040" cy="816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69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return to school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2919" y="2142309"/>
            <a:ext cx="103838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We are very proud of how well the children have settled back into school life – We think they were just glad to see other children!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We can promise you we wash our hands A LOT!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We have adapted planning so that resources are not shared between the 3 P2 rooms without a suitable amount of ‘quarantine’ time or cleaning between activities.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We have also adapted our P2 ‘starting point’ to take into consideration what they missed in P1.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We are putting a lot of focus on children’s ‘Personal Development and Mutual Understanding’ within our school day – this is to ensure that the children are not worrying about anything, and if they are that they have strategies to deal with it. We are using a Yoga and Mindfulness programme to assist us in this.  We have also worked hard during these early weeks to re-establish friendships. </a:t>
            </a:r>
          </a:p>
        </p:txBody>
      </p:sp>
    </p:spTree>
    <p:extLst>
      <p:ext uri="{BB962C8B-B14F-4D97-AF65-F5344CB8AC3E}">
        <p14:creationId xmlns:p14="http://schemas.microsoft.com/office/powerpoint/2010/main" val="232034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World Around Us &amp; Play Based Learning – P2 Topics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02221"/>
            <a:ext cx="10018713" cy="45404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</a:t>
            </a:r>
            <a:r>
              <a:rPr lang="en-GB" sz="2800" dirty="0"/>
              <a:t>Sharing stories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Space – unfortunately there will be no </a:t>
            </a:r>
            <a:r>
              <a:rPr lang="en-GB" sz="2800"/>
              <a:t>trip  this year </a:t>
            </a:r>
            <a:r>
              <a:rPr lang="en-GB" sz="2800">
                <a:sym typeface="Wingdings" panose="05000000000000000000" pitchFamily="2" charset="2"/>
              </a:rPr>
              <a:t></a:t>
            </a:r>
            <a:endParaRPr lang="en-GB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Celebrations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Toys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Growing Things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Pets and Vets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Pirates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Holidays</a:t>
            </a:r>
          </a:p>
        </p:txBody>
      </p:sp>
      <p:pic>
        <p:nvPicPr>
          <p:cNvPr id="5" name="Picture 4" descr="&lt;strong&gt;Kids&lt;/strong&gt; &lt;strong&gt;Dress&lt;/strong&gt; &lt;strong&gt;Up&lt;/strong&gt; Clothes Images &amp; Pictures - Becu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490" y="4082519"/>
            <a:ext cx="4026364" cy="246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71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721" y="405762"/>
            <a:ext cx="10018713" cy="979714"/>
          </a:xfrm>
        </p:spPr>
        <p:txBody>
          <a:bodyPr>
            <a:normAutofit fontScale="90000"/>
          </a:bodyPr>
          <a:lstStyle/>
          <a:p>
            <a:r>
              <a:rPr lang="en-GB" dirty="0"/>
              <a:t>Thinking Skills and Personal Capabilities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74" y="1363433"/>
            <a:ext cx="1527567" cy="1201783"/>
          </a:xfrm>
        </p:spPr>
      </p:pic>
      <p:pic>
        <p:nvPicPr>
          <p:cNvPr id="5" name="Picture 4" descr="BBC NEWS | In Pictures | In pictures: 35 years of the &lt;strong&gt;Mr&lt;/strong&gt; M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1" y="1332412"/>
            <a:ext cx="1498419" cy="1201783"/>
          </a:xfrm>
          <a:prstGeom prst="rect">
            <a:avLst/>
          </a:prstGeom>
        </p:spPr>
      </p:pic>
      <p:pic>
        <p:nvPicPr>
          <p:cNvPr id="6" name="Picture 5" descr="Pinterest • The world’s catalog of idea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766" y="1347923"/>
            <a:ext cx="1232807" cy="1232807"/>
          </a:xfrm>
          <a:prstGeom prst="rect">
            <a:avLst/>
          </a:prstGeom>
        </p:spPr>
      </p:pic>
      <p:pic>
        <p:nvPicPr>
          <p:cNvPr id="7" name="Picture 6" descr="&lt;strong&gt;Little miss curious&lt;/strong&gt; online games - Hellokids.com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387" y="1347922"/>
            <a:ext cx="1232807" cy="12328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9611" y="3056709"/>
            <a:ext cx="952282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5 Areas to develop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Working with Others – Mr Happy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Managing Information – Mr Good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Being Creative – Little Miss Curious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Thinking, Problem Solving and Decision Making – Mr Busy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Self Management –  Little Miss Wise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8" name="Picture 7" descr="Mr Men Onli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321" y="1371599"/>
            <a:ext cx="1201783" cy="120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0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20718"/>
            <a:ext cx="10018713" cy="1072054"/>
          </a:xfrm>
        </p:spPr>
        <p:txBody>
          <a:bodyPr>
            <a:normAutofit/>
          </a:bodyPr>
          <a:lstStyle/>
          <a:p>
            <a:r>
              <a:rPr lang="en-GB" dirty="0"/>
              <a:t>Literacy</a:t>
            </a:r>
            <a:br>
              <a:rPr lang="en-GB" dirty="0"/>
            </a:br>
            <a:r>
              <a:rPr lang="en-GB" sz="3100" dirty="0"/>
              <a:t>Reading          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41864"/>
            <a:ext cx="10018713" cy="52841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Groups are picked up from P1 at this stage, but movement between groups (up or down) can be expected – Baseline assessments are taking place right now to see what children are capable of.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When reading begins –your child will read in their group with the teacher, 2 days a week. </a:t>
            </a:r>
            <a:r>
              <a:rPr lang="en-GB" sz="2400" b="1" dirty="0"/>
              <a:t>Some reading homework will still be online.                  </a:t>
            </a:r>
            <a:r>
              <a:rPr lang="en-GB" sz="2400" b="1" u="sng" dirty="0"/>
              <a:t>READING FOLDER INSTRUCTIONS WILL FOLLOW.</a:t>
            </a:r>
            <a:r>
              <a:rPr lang="en-GB" sz="2400" b="1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Other “fun reads” that come home are to build confidence and fluency.           ( 1 per week)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Phonics –Covered every day in P2 -  initial sounds revisited and beginning to word build – segmenting and blending.  Phonics Bug (eBooks) will follow.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High Frequency Words – not “sounding out” words – we are teaching children to ‘Look, Say and spell’ these words. </a:t>
            </a:r>
          </a:p>
        </p:txBody>
      </p:sp>
      <p:pic>
        <p:nvPicPr>
          <p:cNvPr id="4" name="Picture 3" descr="Safford, AZ - Official Website - Every &lt;strong&gt;Child&lt;/strong&gt; Ready to &lt;strong&gt;Read&lt;/strong&gt;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845" y="285581"/>
            <a:ext cx="2521131" cy="134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721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35131"/>
            <a:ext cx="10018713" cy="1719794"/>
          </a:xfrm>
        </p:spPr>
        <p:txBody>
          <a:bodyPr>
            <a:normAutofit/>
          </a:bodyPr>
          <a:lstStyle/>
          <a:p>
            <a:r>
              <a:rPr lang="en-GB" dirty="0"/>
              <a:t>Literacy</a:t>
            </a:r>
            <a:br>
              <a:rPr lang="en-GB" dirty="0"/>
            </a:br>
            <a:r>
              <a:rPr lang="en-GB" sz="3600" dirty="0"/>
              <a:t>Writing         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758966"/>
            <a:ext cx="10018713" cy="39098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</a:t>
            </a:r>
            <a:r>
              <a:rPr lang="en-GB" sz="2400" dirty="0"/>
              <a:t>All children are encouraged to write independently, working at their level.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Letter formation is important 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Correct posture and pencil grip will greatly improve writing skills.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Children in P2 will write for many different purposes – during both Play Based Learning and more formal class teaching.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Phonetic spelling is acceptable, however we want the children to be able to write High Frequency Words independently and accurately as the year progresses. 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pic>
        <p:nvPicPr>
          <p:cNvPr id="4" name="Picture 3" descr="Testimonial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046" y="231281"/>
            <a:ext cx="2359174" cy="157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9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09006"/>
            <a:ext cx="10018713" cy="1745919"/>
          </a:xfrm>
        </p:spPr>
        <p:txBody>
          <a:bodyPr>
            <a:normAutofit/>
          </a:bodyPr>
          <a:lstStyle/>
          <a:p>
            <a:r>
              <a:rPr lang="en-GB" dirty="0"/>
              <a:t>Literacy</a:t>
            </a:r>
            <a:br>
              <a:rPr lang="en-GB" dirty="0"/>
            </a:br>
            <a:r>
              <a:rPr lang="en-GB" sz="3600" dirty="0"/>
              <a:t>Talking and Listening                     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538248"/>
            <a:ext cx="10018713" cy="3657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Talking and Listening skills are monitored and assessed.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Play and Tell, Read and Tell, Show and Tell are used throughout the year to improve these skills.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Opportunities will arise where they can share with peers, adults or the whole class. 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3" descr="Listen Related Keywords &amp; Suggestions - Listen Long Tail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9" y="169809"/>
            <a:ext cx="2625635" cy="163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80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1640</TotalTime>
  <Words>1052</Words>
  <Application>Microsoft Macintosh PowerPoint</Application>
  <PresentationFormat>Widescreen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Banded</vt:lpstr>
      <vt:lpstr>Welcome to P2</vt:lpstr>
      <vt:lpstr>General Information</vt:lpstr>
      <vt:lpstr>DINNER MONEY </vt:lpstr>
      <vt:lpstr>The return to school</vt:lpstr>
      <vt:lpstr>World Around Us &amp; Play Based Learning – P2 Topics </vt:lpstr>
      <vt:lpstr>Thinking Skills and Personal Capabilities</vt:lpstr>
      <vt:lpstr>Literacy Reading                                       </vt:lpstr>
      <vt:lpstr>Literacy Writing                                      </vt:lpstr>
      <vt:lpstr>Literacy Talking and Listening                        </vt:lpstr>
      <vt:lpstr>Numeracy                                     </vt:lpstr>
      <vt:lpstr>Homework in P2                    </vt:lpstr>
      <vt:lpstr>Meeting the needs of learners</vt:lpstr>
      <vt:lpstr>   Supporting individual differences</vt:lpstr>
      <vt:lpstr>What to do if you are worried about your child’s progress</vt:lpstr>
      <vt:lpstr>School website </vt:lpstr>
      <vt:lpstr>REMEMBER…..    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P2</dc:title>
  <dc:creator>R Bettes</dc:creator>
  <cp:lastModifiedBy>Microsoft Office User</cp:lastModifiedBy>
  <cp:revision>49</cp:revision>
  <cp:lastPrinted>2019-09-17T09:54:05Z</cp:lastPrinted>
  <dcterms:created xsi:type="dcterms:W3CDTF">2017-09-19T13:52:25Z</dcterms:created>
  <dcterms:modified xsi:type="dcterms:W3CDTF">2020-09-23T20:35:24Z</dcterms:modified>
</cp:coreProperties>
</file>