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handoutMasterIdLst>
    <p:handoutMasterId r:id="rId18"/>
  </p:handoutMasterIdLst>
  <p:sldIdLst>
    <p:sldId id="256" r:id="rId2"/>
    <p:sldId id="257" r:id="rId3"/>
    <p:sldId id="272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3" r:id="rId15"/>
    <p:sldId id="270" r:id="rId16"/>
    <p:sldId id="266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7B8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6" d="100"/>
          <a:sy n="66" d="100"/>
        </p:scale>
        <p:origin x="69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11A43-8745-404A-8D39-E38765903AD7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40099-4F58-4CBA-BE67-D39712C7A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934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FA82-66DE-4A95-8F2B-2F1759866137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14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FA82-66DE-4A95-8F2B-2F1759866137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53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CBFFA82-66DE-4A95-8F2B-2F1759866137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13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FA82-66DE-4A95-8F2B-2F1759866137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63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BFFA82-66DE-4A95-8F2B-2F1759866137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2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FA82-66DE-4A95-8F2B-2F1759866137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69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FA82-66DE-4A95-8F2B-2F1759866137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25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FA82-66DE-4A95-8F2B-2F1759866137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09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FA82-66DE-4A95-8F2B-2F1759866137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93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FA82-66DE-4A95-8F2B-2F1759866137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37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FA82-66DE-4A95-8F2B-2F1759866137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1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B8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CBFFA82-66DE-4A95-8F2B-2F1759866137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F26F13B-4236-4410-B306-57DC62978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270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undelainfants.co.uk/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217" y="299522"/>
            <a:ext cx="11471565" cy="1739347"/>
          </a:xfrm>
        </p:spPr>
        <p:txBody>
          <a:bodyPr/>
          <a:lstStyle/>
          <a:p>
            <a:r>
              <a:rPr lang="en-GB" b="1" dirty="0">
                <a:solidFill>
                  <a:srgbClr val="87B840"/>
                </a:solidFill>
              </a:rPr>
              <a:t>Welcome to P2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34364"/>
            <a:ext cx="9144000" cy="1199865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rgbClr val="87B840"/>
                </a:solidFill>
              </a:rPr>
              <a:t>Mrs Wright, Mrs </a:t>
            </a:r>
            <a:r>
              <a:rPr lang="en-GB" sz="3200" dirty="0" err="1">
                <a:solidFill>
                  <a:srgbClr val="87B840"/>
                </a:solidFill>
              </a:rPr>
              <a:t>Yau</a:t>
            </a:r>
            <a:r>
              <a:rPr lang="en-GB" sz="3200" dirty="0">
                <a:solidFill>
                  <a:srgbClr val="87B840"/>
                </a:solidFill>
              </a:rPr>
              <a:t>, Mrs Clement &amp; Miss Morrison</a:t>
            </a:r>
          </a:p>
          <a:p>
            <a:pPr algn="ctr"/>
            <a:r>
              <a:rPr lang="en-GB" sz="2400" dirty="0">
                <a:solidFill>
                  <a:srgbClr val="87B840"/>
                </a:solidFill>
              </a:rPr>
              <a:t>Mrs Kane &amp; Mrs Boyd, Mrs Scott &amp; Mrs Tipping &amp; Miss Dornan </a:t>
            </a:r>
          </a:p>
        </p:txBody>
      </p:sp>
      <p:pic>
        <p:nvPicPr>
          <p:cNvPr id="4" name="Picture 2" descr="Dundela Infants' School Fundraising | Easyfundraising">
            <a:extLst>
              <a:ext uri="{FF2B5EF4-FFF2-40B4-BE49-F238E27FC236}">
                <a16:creationId xmlns:a16="http://schemas.microsoft.com/office/drawing/2014/main" id="{17E33F75-8C20-BF94-B82D-8F71C1C88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6390" y="299522"/>
            <a:ext cx="1403220" cy="140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87445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40454"/>
            <a:ext cx="4382616" cy="1188720"/>
          </a:xfrm>
        </p:spPr>
        <p:txBody>
          <a:bodyPr/>
          <a:lstStyle/>
          <a:p>
            <a:r>
              <a:rPr lang="en-GB" dirty="0">
                <a:solidFill>
                  <a:srgbClr val="87B840"/>
                </a:solidFill>
              </a:rPr>
              <a:t>Homework in P2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15719"/>
            <a:ext cx="10018713" cy="5641370"/>
          </a:xfrm>
        </p:spPr>
        <p:txBody>
          <a:bodyPr>
            <a:normAutofit/>
          </a:bodyPr>
          <a:lstStyle/>
          <a:p>
            <a:r>
              <a:rPr lang="en-GB" sz="2400" dirty="0"/>
              <a:t>Homework will come home on a Monday and should be returned to school on Thursday.</a:t>
            </a:r>
            <a:endParaRPr lang="en-GB" sz="2400" u="sng" dirty="0"/>
          </a:p>
          <a:p>
            <a:r>
              <a:rPr lang="en-GB" sz="2400" dirty="0"/>
              <a:t>Homework will usually consist of a Literacy and a Numeracy task – these may be oral, practical or written tasks. – Please look after any resources sent home.</a:t>
            </a:r>
          </a:p>
          <a:p>
            <a:r>
              <a:rPr lang="en-GB" sz="2400" dirty="0"/>
              <a:t>We will be using Education City for homework this year. </a:t>
            </a:r>
          </a:p>
          <a:p>
            <a:r>
              <a:rPr lang="en-GB" sz="2400" dirty="0"/>
              <a:t>Tasks will always be explained to the children before being sent home and will be appropriate for the level your child is working at. </a:t>
            </a:r>
          </a:p>
          <a:p>
            <a:r>
              <a:rPr lang="en-GB" sz="2400" dirty="0"/>
              <a:t>Please spend 20-30 minutes (maximum!) each night on homework (including reading). </a:t>
            </a:r>
          </a:p>
          <a:p>
            <a:endParaRPr lang="en-GB" dirty="0"/>
          </a:p>
        </p:txBody>
      </p:sp>
      <p:pic>
        <p:nvPicPr>
          <p:cNvPr id="4" name="Picture 3" descr="Desantishomework - ho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560" y="253909"/>
            <a:ext cx="2245859" cy="156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35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48966"/>
            <a:ext cx="8151223" cy="1508760"/>
          </a:xfrm>
        </p:spPr>
        <p:txBody>
          <a:bodyPr/>
          <a:lstStyle/>
          <a:p>
            <a:r>
              <a:rPr lang="en-GB" dirty="0">
                <a:solidFill>
                  <a:srgbClr val="87B840"/>
                </a:solidFill>
                <a:cs typeface="Calibri" panose="020F0502020204030204" pitchFamily="34" charset="0"/>
              </a:rPr>
              <a:t>Meeting the needs of learners</a:t>
            </a:r>
            <a:endParaRPr lang="en-GB" dirty="0">
              <a:solidFill>
                <a:srgbClr val="87B8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84632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2400" dirty="0">
                <a:cs typeface="Calibri" panose="020F0502020204030204" pitchFamily="34" charset="0"/>
              </a:rPr>
              <a:t>Children have different skills, abilities and interests.</a:t>
            </a:r>
          </a:p>
          <a:p>
            <a:pPr>
              <a:lnSpc>
                <a:spcPct val="120000"/>
              </a:lnSpc>
            </a:pPr>
            <a:r>
              <a:rPr lang="en-GB" sz="2400" dirty="0">
                <a:cs typeface="Calibri" panose="020F0502020204030204" pitchFamily="34" charset="0"/>
              </a:rPr>
              <a:t> Children make progress at different rates. </a:t>
            </a:r>
            <a:endParaRPr lang="en-GB" sz="700" dirty="0"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2400" dirty="0">
                <a:cs typeface="Calibri" panose="020F0502020204030204" pitchFamily="34" charset="0"/>
              </a:rPr>
              <a:t>Children learn best in different ways. </a:t>
            </a:r>
          </a:p>
          <a:p>
            <a:pPr marL="109728" indent="0">
              <a:lnSpc>
                <a:spcPct val="120000"/>
              </a:lnSpc>
              <a:buNone/>
            </a:pPr>
            <a:endParaRPr lang="en-GB" sz="700" dirty="0"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2400" dirty="0">
                <a:cs typeface="Calibri" panose="020F0502020204030204" pitchFamily="34" charset="0"/>
              </a:rPr>
              <a:t>Please don’t compare your child with others.                                                       Instead, praise them for trying their best. This will                                            build their confidence.                                                                   </a:t>
            </a:r>
          </a:p>
          <a:p>
            <a:pPr marL="109728" indent="0">
              <a:buNone/>
            </a:pPr>
            <a:endParaRPr lang="en-GB" sz="2400" dirty="0">
              <a:cs typeface="Calibri" panose="020F0502020204030204" pitchFamily="34" charset="0"/>
            </a:endParaRPr>
          </a:p>
          <a:p>
            <a:endParaRPr lang="en-GB" dirty="0"/>
          </a:p>
        </p:txBody>
      </p:sp>
      <p:pic>
        <p:nvPicPr>
          <p:cNvPr id="1032" name="Picture 8" descr="Pencil - Free edit tools icons">
            <a:extLst>
              <a:ext uri="{FF2B5EF4-FFF2-40B4-BE49-F238E27FC236}">
                <a16:creationId xmlns:a16="http://schemas.microsoft.com/office/drawing/2014/main" id="{EA6A231B-7BEF-DC21-5DBB-45380FAE9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18536">
            <a:off x="8700741" y="3405643"/>
            <a:ext cx="2646627" cy="264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509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326880" cy="1508760"/>
          </a:xfrm>
        </p:spPr>
        <p:txBody>
          <a:bodyPr/>
          <a:lstStyle/>
          <a:p>
            <a:r>
              <a:rPr lang="en-GB" dirty="0">
                <a:solidFill>
                  <a:srgbClr val="87B840"/>
                </a:solidFill>
              </a:rPr>
              <a:t>Supporting individual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902308"/>
            <a:ext cx="9784080" cy="347326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GB" sz="9600" dirty="0"/>
              <a:t>Don’t worry if your child is provided with different work or activities from their classmates as this is normal throughout schools. </a:t>
            </a:r>
          </a:p>
          <a:p>
            <a:pPr marL="0" indent="0">
              <a:lnSpc>
                <a:spcPct val="120000"/>
              </a:lnSpc>
              <a:buNone/>
            </a:pPr>
            <a:endParaRPr lang="en-GB" sz="9600" dirty="0"/>
          </a:p>
          <a:p>
            <a:pPr>
              <a:lnSpc>
                <a:spcPct val="120000"/>
              </a:lnSpc>
            </a:pPr>
            <a:r>
              <a:rPr lang="en-GB" sz="9600" dirty="0"/>
              <a:t>Children learn differently and teachers are highly skilled professionals who will use a wide range of approaches to help the children learn best. </a:t>
            </a:r>
          </a:p>
          <a:p>
            <a:pPr marL="0" indent="0">
              <a:lnSpc>
                <a:spcPct val="120000"/>
              </a:lnSpc>
              <a:buNone/>
            </a:pPr>
            <a:endParaRPr lang="en-GB" sz="9600" dirty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sz="9600" dirty="0">
                <a:cs typeface="Calibri" panose="020F0502020204030204" pitchFamily="34" charset="0"/>
              </a:rPr>
              <a:t>Teachers adapt lessons, the classroom, materials and activities for the children. In education this is called </a:t>
            </a:r>
            <a:r>
              <a:rPr lang="en-GB" sz="9600" b="1" dirty="0">
                <a:cs typeface="Calibri" panose="020F0502020204030204" pitchFamily="34" charset="0"/>
              </a:rPr>
              <a:t>differentiating the curriculum.                                                                                </a:t>
            </a:r>
          </a:p>
          <a:p>
            <a:endParaRPr lang="en-GB" dirty="0"/>
          </a:p>
        </p:txBody>
      </p:sp>
      <p:pic>
        <p:nvPicPr>
          <p:cNvPr id="2052" name="Picture 4" descr="Free Handprint Png, Download Free Handprint Png png images, Free ClipArts  on Clipart Library">
            <a:extLst>
              <a:ext uri="{FF2B5EF4-FFF2-40B4-BE49-F238E27FC236}">
                <a16:creationId xmlns:a16="http://schemas.microsoft.com/office/drawing/2014/main" id="{5D76D8A7-1F10-4B25-089F-B2AF67356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01" y="5576165"/>
            <a:ext cx="5253398" cy="11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820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87B840"/>
                </a:solidFill>
              </a:rPr>
              <a:t>What to do if you are worried about your child’s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8355" y="2153667"/>
            <a:ext cx="9784080" cy="3168027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800"/>
              </a:spcBef>
            </a:pPr>
            <a:r>
              <a:rPr lang="en-GB" sz="9600" dirty="0"/>
              <a:t>Many children experience difficulties with aspects of their learning from time to time but only a small number may have Special Educational Needs.</a:t>
            </a:r>
          </a:p>
          <a:p>
            <a:pPr marL="0" indent="0">
              <a:spcBef>
                <a:spcPts val="800"/>
              </a:spcBef>
              <a:buNone/>
            </a:pPr>
            <a:endParaRPr lang="en-GB" sz="9600" dirty="0"/>
          </a:p>
          <a:p>
            <a:pPr>
              <a:spcBef>
                <a:spcPts val="800"/>
              </a:spcBef>
            </a:pPr>
            <a:r>
              <a:rPr lang="en-GB" sz="9600" dirty="0"/>
              <a:t>Many factors can impact upon a child’s progress in school. For example, changed home circumstances, illness or friendship fall-outs.</a:t>
            </a:r>
          </a:p>
          <a:p>
            <a:pPr marL="0" indent="0">
              <a:spcBef>
                <a:spcPts val="800"/>
              </a:spcBef>
              <a:buNone/>
            </a:pPr>
            <a:endParaRPr lang="en-GB" sz="9600" dirty="0"/>
          </a:p>
          <a:p>
            <a:pPr>
              <a:spcBef>
                <a:spcPts val="800"/>
              </a:spcBef>
            </a:pPr>
            <a:r>
              <a:rPr lang="en-GB" sz="9600" dirty="0"/>
              <a:t>Always let the school know if you are aware of anything that is upsetting your child or if you are concerned about their progress.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733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300FD-46D4-40E9-8FDA-7D7FF4F05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87B840"/>
                </a:solidFill>
              </a:rPr>
              <a:t>Parental involvement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8D9C0-48D0-43B0-970D-C609F1B51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02920" y="2011680"/>
            <a:ext cx="6263640" cy="420624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Parent Interviews -</a:t>
            </a:r>
            <a:r>
              <a:rPr lang="en-US" sz="2400" dirty="0"/>
              <a:t> Week beginning Monday 23</a:t>
            </a:r>
            <a:r>
              <a:rPr lang="en-US" sz="2400" baseline="30000" dirty="0"/>
              <a:t>rd</a:t>
            </a:r>
            <a:r>
              <a:rPr lang="en-US" sz="2400" dirty="0"/>
              <a:t> October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"/>
            </a:pPr>
            <a:endParaRPr lang="en-US" sz="2400" dirty="0"/>
          </a:p>
          <a:p>
            <a:pPr indent="-182880">
              <a:lnSpc>
                <a:spcPct val="90000"/>
              </a:lnSpc>
              <a:buFont typeface="Wingdings" pitchFamily="2" charset="2"/>
              <a:buChar char=""/>
            </a:pPr>
            <a:r>
              <a:rPr lang="en-US" sz="2400" b="1" dirty="0"/>
              <a:t>Christmas Concert  </a:t>
            </a:r>
            <a:r>
              <a:rPr lang="en-US" sz="2400" dirty="0"/>
              <a:t>- Wednesday 13</a:t>
            </a:r>
            <a:r>
              <a:rPr lang="en-US" sz="2400" baseline="30000" dirty="0"/>
              <a:t>th</a:t>
            </a:r>
            <a:r>
              <a:rPr lang="en-US" sz="2400" dirty="0"/>
              <a:t> December </a:t>
            </a:r>
          </a:p>
          <a:p>
            <a:pPr indent="-182880">
              <a:lnSpc>
                <a:spcPct val="90000"/>
              </a:lnSpc>
              <a:buFont typeface="Wingdings" pitchFamily="2" charset="2"/>
              <a:buChar char=""/>
            </a:pPr>
            <a:endParaRPr lang="en-US" sz="2400" dirty="0"/>
          </a:p>
          <a:p>
            <a:pPr indent="-182880">
              <a:lnSpc>
                <a:spcPct val="90000"/>
              </a:lnSpc>
              <a:buFont typeface="Wingdings" pitchFamily="2" charset="2"/>
              <a:buChar char=""/>
            </a:pPr>
            <a:r>
              <a:rPr lang="en-US" sz="2400" b="1" dirty="0"/>
              <a:t>P2 Open Classroom (stay and play) </a:t>
            </a:r>
            <a:r>
              <a:rPr lang="en-US" sz="2400" dirty="0"/>
              <a:t>–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14</a:t>
            </a:r>
            <a:r>
              <a:rPr lang="en-US" sz="2400" baseline="30000" dirty="0"/>
              <a:t>th</a:t>
            </a:r>
            <a:r>
              <a:rPr lang="en-US" sz="2400" dirty="0"/>
              <a:t> &amp; 15</a:t>
            </a:r>
            <a:r>
              <a:rPr lang="en-US" sz="2400" baseline="30000" dirty="0"/>
              <a:t>th</a:t>
            </a:r>
            <a:r>
              <a:rPr lang="en-US" sz="2400" dirty="0"/>
              <a:t> November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16</a:t>
            </a:r>
            <a:r>
              <a:rPr lang="en-US" sz="2400" baseline="30000" dirty="0"/>
              <a:t>th</a:t>
            </a:r>
            <a:r>
              <a:rPr lang="en-US" sz="2400" dirty="0"/>
              <a:t> &amp; 17</a:t>
            </a:r>
            <a:r>
              <a:rPr lang="en-US" sz="2400" baseline="30000" dirty="0"/>
              <a:t>th</a:t>
            </a:r>
            <a:r>
              <a:rPr lang="en-US" sz="2400" dirty="0"/>
              <a:t> April</a:t>
            </a:r>
          </a:p>
        </p:txBody>
      </p:sp>
      <p:pic>
        <p:nvPicPr>
          <p:cNvPr id="3074" name="Picture 2" descr="New dates for your diary – Coton-in-the-Elms CofE Primary School">
            <a:extLst>
              <a:ext uri="{FF2B5EF4-FFF2-40B4-BE49-F238E27FC236}">
                <a16:creationId xmlns:a16="http://schemas.microsoft.com/office/drawing/2014/main" id="{C7732528-C553-CD40-56BF-02909A8925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4" r="6746" b="-7"/>
          <a:stretch/>
        </p:blipFill>
        <p:spPr bwMode="auto">
          <a:xfrm>
            <a:off x="7847215" y="1822028"/>
            <a:ext cx="4342220" cy="503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156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102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101" name="Rectangle 4104">
            <a:extLst>
              <a:ext uri="{FF2B5EF4-FFF2-40B4-BE49-F238E27FC236}">
                <a16:creationId xmlns:a16="http://schemas.microsoft.com/office/drawing/2014/main" id="{03463256-2874-4AB8-BE2C-9DE89C4A7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98" name="Picture 2" descr="Dundela Infants' School, Belfast">
            <a:extLst>
              <a:ext uri="{FF2B5EF4-FFF2-40B4-BE49-F238E27FC236}">
                <a16:creationId xmlns:a16="http://schemas.microsoft.com/office/drawing/2014/main" id="{047F25D6-6B78-F654-B6D9-AA47B3CED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6415" y="640080"/>
            <a:ext cx="10179169" cy="269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Rectangle 4106">
            <a:extLst>
              <a:ext uri="{FF2B5EF4-FFF2-40B4-BE49-F238E27FC236}">
                <a16:creationId xmlns:a16="http://schemas.microsoft.com/office/drawing/2014/main" id="{96078A10-9FA1-43BD-9125-BEF5DB4D6D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3657600"/>
            <a:ext cx="12188952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59" y="3794760"/>
            <a:ext cx="11471565" cy="17393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87B840"/>
                </a:solidFill>
              </a:rPr>
              <a:t>School website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524000" y="5566518"/>
            <a:ext cx="9144000" cy="8384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900">
                <a:solidFill>
                  <a:schemeClr val="tx1"/>
                </a:solidFill>
              </a:rPr>
              <a:t>  </a:t>
            </a:r>
            <a:r>
              <a:rPr lang="en-US" sz="190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www.dundelainfants.co.uk</a:t>
            </a:r>
            <a:endParaRPr lang="en-US" sz="1900">
              <a:solidFill>
                <a:schemeClr val="tx1"/>
              </a:solidFill>
            </a:endParaRPr>
          </a:p>
          <a:p>
            <a:r>
              <a:rPr lang="en-US" sz="1900">
                <a:solidFill>
                  <a:schemeClr val="tx1"/>
                </a:solidFill>
              </a:rPr>
              <a:t>Please make the website your first point of reference for times and dates! </a:t>
            </a:r>
          </a:p>
          <a:p>
            <a:endParaRPr lang="en-US" sz="1900">
              <a:solidFill>
                <a:schemeClr val="tx1"/>
              </a:solidFill>
            </a:endParaRPr>
          </a:p>
          <a:p>
            <a:endParaRPr lang="en-US" sz="19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106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87B840"/>
                </a:solidFill>
              </a:rPr>
              <a:t>REMEMBER…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/>
              <a:t>If  a child feels happy and safe they are more likely to succeed in school.</a:t>
            </a:r>
          </a:p>
          <a:p>
            <a:pPr marL="0" indent="0">
              <a:buNone/>
            </a:pPr>
            <a:r>
              <a:rPr lang="en-GB" sz="4800" dirty="0"/>
              <a:t> </a:t>
            </a:r>
          </a:p>
          <a:p>
            <a:pPr marL="0" indent="0">
              <a:buNone/>
            </a:pPr>
            <a:r>
              <a:rPr lang="en-GB" sz="4800" dirty="0"/>
              <a:t>We all want the best for the children. </a:t>
            </a:r>
          </a:p>
        </p:txBody>
      </p:sp>
      <p:pic>
        <p:nvPicPr>
          <p:cNvPr id="4" name="Picture 3" descr="Life of an Educator: &lt;strong&gt;Don't forget&lt;/strong&gt;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872" y="284176"/>
            <a:ext cx="1717127" cy="148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18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1192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87B840"/>
                </a:solidFill>
              </a:rPr>
              <a:t>General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33592"/>
            <a:ext cx="10018713" cy="50244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800" dirty="0"/>
              <a:t> School day is 8.55am – 2.10pm (Mon to Thurs) and 8.55am-1.55pm (Friday).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/>
              <a:t>PE Kit –  PE shoes only at the minute.  If you can, please bring in a bag for PE shoes.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/>
              <a:t>Snack – small piece of fruit or a plain biscuit</a:t>
            </a:r>
            <a:r>
              <a:rPr lang="en-GB" sz="2800" b="1" dirty="0"/>
              <a:t>. </a:t>
            </a:r>
            <a:r>
              <a:rPr lang="en-GB" sz="2800" dirty="0"/>
              <a:t>Everyone should bring a water bottle to school every day.</a:t>
            </a:r>
            <a:endParaRPr lang="en-GB" sz="2800" b="1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/>
              <a:t>Green School Book Bags  - this is important for getting reading folders and homework folders to and from school. Please add a keyring or something small to help your child identify their bag.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/>
              <a:t>Please bring in a sock if you have not already. 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800" dirty="0"/>
          </a:p>
        </p:txBody>
      </p:sp>
      <p:pic>
        <p:nvPicPr>
          <p:cNvPr id="9218" name="Picture 2" descr="Dundela Infants' School Fundraising | Easyfundraising">
            <a:extLst>
              <a:ext uri="{FF2B5EF4-FFF2-40B4-BE49-F238E27FC236}">
                <a16:creationId xmlns:a16="http://schemas.microsoft.com/office/drawing/2014/main" id="{CB113BFA-C080-0D84-95BB-B13AA879F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4469" y="340154"/>
            <a:ext cx="1403220" cy="140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37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17" y="306894"/>
            <a:ext cx="3948390" cy="1508760"/>
          </a:xfrm>
        </p:spPr>
        <p:txBody>
          <a:bodyPr/>
          <a:lstStyle/>
          <a:p>
            <a:r>
              <a:rPr lang="en-GB" dirty="0">
                <a:solidFill>
                  <a:srgbClr val="87B840"/>
                </a:solidFill>
              </a:rPr>
              <a:t>DINNER MONEY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7017" y="2116183"/>
            <a:ext cx="11260183" cy="2390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FFFFF"/>
                </a:solidFill>
              </a:rPr>
              <a:t>Dinner money – These are booked on the </a:t>
            </a:r>
            <a:r>
              <a:rPr lang="en-GB" sz="2800" u="sng" dirty="0">
                <a:solidFill>
                  <a:srgbClr val="FFFFFF"/>
                </a:solidFill>
              </a:rPr>
              <a:t>SCHOOL MONEY SYSTEM.  </a:t>
            </a:r>
            <a:r>
              <a:rPr lang="en-GB" sz="2800" dirty="0">
                <a:solidFill>
                  <a:srgbClr val="FFFFFF"/>
                </a:solidFill>
              </a:rPr>
              <a:t>Please do this by midnight on Sunday night for the week ahead.</a:t>
            </a:r>
          </a:p>
          <a:p>
            <a:pPr marL="457200" lvl="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FFFFF"/>
                </a:solidFill>
              </a:rPr>
              <a:t> If you cannot get logged on please email Mrs McKee and she will endeavour to help you. </a:t>
            </a:r>
          </a:p>
          <a:p>
            <a:pPr marL="457200" lvl="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FFFFF"/>
                </a:solidFill>
              </a:rPr>
              <a:t> Select dinners                                        </a:t>
            </a:r>
            <a:r>
              <a:rPr lang="en-GB" sz="2400" dirty="0">
                <a:solidFill>
                  <a:srgbClr val="FFFFFF"/>
                </a:solidFill>
              </a:rPr>
              <a:t>then request meals on your chosen days</a:t>
            </a:r>
            <a:endParaRPr lang="en-GB" sz="2800" u="sng" dirty="0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537" y="3944982"/>
            <a:ext cx="1878602" cy="27823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4202" y="4519748"/>
            <a:ext cx="1796568" cy="2207623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2939143" y="4415246"/>
            <a:ext cx="705394" cy="291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412480" y="4519748"/>
            <a:ext cx="1463040" cy="816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69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87B840"/>
                </a:solidFill>
              </a:rPr>
              <a:t>World Around Us &amp; Play Based Learning – P2 Topics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815336"/>
            <a:ext cx="6132287" cy="4831157"/>
          </a:xfrm>
        </p:spPr>
        <p:txBody>
          <a:bodyPr>
            <a:noAutofit/>
          </a:bodyPr>
          <a:lstStyle/>
          <a:p>
            <a:r>
              <a:rPr lang="en-GB" sz="2400" dirty="0"/>
              <a:t>Sharing is caring</a:t>
            </a:r>
          </a:p>
          <a:p>
            <a:r>
              <a:rPr lang="en-GB" sz="2400" dirty="0"/>
              <a:t>Shops </a:t>
            </a:r>
          </a:p>
          <a:p>
            <a:r>
              <a:rPr lang="en-GB" sz="2400" dirty="0"/>
              <a:t>Toys</a:t>
            </a:r>
          </a:p>
          <a:p>
            <a:r>
              <a:rPr lang="en-GB" sz="2400" dirty="0"/>
              <a:t>Space</a:t>
            </a:r>
          </a:p>
          <a:p>
            <a:r>
              <a:rPr lang="en-GB" sz="2400" dirty="0"/>
              <a:t>Jack and the Beanstalk</a:t>
            </a:r>
          </a:p>
          <a:p>
            <a:r>
              <a:rPr lang="en-GB" sz="2400" dirty="0"/>
              <a:t>Pets and Vets</a:t>
            </a:r>
          </a:p>
          <a:p>
            <a:r>
              <a:rPr lang="en-GB" sz="2400" dirty="0"/>
              <a:t>Pirates</a:t>
            </a:r>
          </a:p>
          <a:p>
            <a:r>
              <a:rPr lang="en-GB" sz="2400" dirty="0"/>
              <a:t>Summer</a:t>
            </a:r>
          </a:p>
          <a:p>
            <a:r>
              <a:rPr lang="en-GB" sz="2400" dirty="0"/>
              <a:t>We will also be outside for Outdoor Play and Forest School activities on a regular basis.</a:t>
            </a:r>
          </a:p>
        </p:txBody>
      </p:sp>
      <p:pic>
        <p:nvPicPr>
          <p:cNvPr id="10246" name="Picture 6" descr="explore in hand drawn illustration in trendy design style for stickers and  tattoo 11190727 PNG">
            <a:extLst>
              <a:ext uri="{FF2B5EF4-FFF2-40B4-BE49-F238E27FC236}">
                <a16:creationId xmlns:a16="http://schemas.microsoft.com/office/drawing/2014/main" id="{E1651E94-265F-E753-E1B4-0FDE432F4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914" y="870856"/>
            <a:ext cx="5907315" cy="590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71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721" y="405762"/>
            <a:ext cx="10018713" cy="979714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87B840"/>
                </a:solidFill>
              </a:rPr>
              <a:t>Thinking Skills and Personal Capabilities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474" y="1363433"/>
            <a:ext cx="1527567" cy="1201783"/>
          </a:xfrm>
        </p:spPr>
      </p:pic>
      <p:pic>
        <p:nvPicPr>
          <p:cNvPr id="5" name="Picture 4" descr="BBC NEWS | In Pictures | In pictures: 35 years of the &lt;strong&gt;Mr&lt;/strong&gt; M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311" y="1332412"/>
            <a:ext cx="1498419" cy="1201783"/>
          </a:xfrm>
          <a:prstGeom prst="rect">
            <a:avLst/>
          </a:prstGeom>
        </p:spPr>
      </p:pic>
      <p:pic>
        <p:nvPicPr>
          <p:cNvPr id="6" name="Picture 5" descr="Pinterest • The world’s catalog of idea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766" y="1347923"/>
            <a:ext cx="1232807" cy="1232807"/>
          </a:xfrm>
          <a:prstGeom prst="rect">
            <a:avLst/>
          </a:prstGeom>
        </p:spPr>
      </p:pic>
      <p:pic>
        <p:nvPicPr>
          <p:cNvPr id="7" name="Picture 6" descr="&lt;strong&gt;Little miss curious&lt;/strong&gt; online games - Hellokids.com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387" y="1347922"/>
            <a:ext cx="1232807" cy="12328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9611" y="3056709"/>
            <a:ext cx="952282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5 Areas to develop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Working with Others – Mr Happy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Managing Information – Mr Good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Being Creative – Little Miss Curious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Thinking, Problem Solving and Decision Making – Mr Busy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Self Management –  Little Miss Wise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8" name="Picture 7" descr="Mr Men Onlin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321" y="1371599"/>
            <a:ext cx="1201783" cy="120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0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024" y="424133"/>
            <a:ext cx="2690124" cy="107205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87B840"/>
                </a:solidFill>
              </a:rPr>
              <a:t>Literacy</a:t>
            </a:r>
            <a:br>
              <a:rPr lang="en-GB" dirty="0">
                <a:solidFill>
                  <a:srgbClr val="87B840"/>
                </a:solidFill>
              </a:rPr>
            </a:br>
            <a:r>
              <a:rPr lang="en-GB" sz="3100" dirty="0">
                <a:solidFill>
                  <a:srgbClr val="87B840"/>
                </a:solidFill>
              </a:rPr>
              <a:t>Reading                   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3" y="2025665"/>
            <a:ext cx="10018713" cy="4153635"/>
          </a:xfrm>
        </p:spPr>
        <p:txBody>
          <a:bodyPr>
            <a:normAutofit/>
          </a:bodyPr>
          <a:lstStyle/>
          <a:p>
            <a:r>
              <a:rPr lang="en-GB" sz="2400" dirty="0"/>
              <a:t>Groups are picked up from P1 at this stage, but movement between groups (up or down) can be expected. </a:t>
            </a:r>
          </a:p>
          <a:p>
            <a:r>
              <a:rPr lang="en-GB" sz="2400" dirty="0"/>
              <a:t>Reading –  There will be 3 books per week.  </a:t>
            </a:r>
            <a:r>
              <a:rPr lang="en-GB" sz="2400" b="1" u="sng" dirty="0"/>
              <a:t>Reading folders must be sent to school each day so the next book can be added. The books will all be left in the folder until  Thursday. </a:t>
            </a:r>
            <a:endParaRPr lang="en-GB" sz="2400" b="1" dirty="0"/>
          </a:p>
          <a:p>
            <a:r>
              <a:rPr lang="en-GB" sz="2400" dirty="0"/>
              <a:t>On Thursday an additional book will be sent via Seesaw. </a:t>
            </a:r>
          </a:p>
          <a:p>
            <a:r>
              <a:rPr lang="en-GB" sz="2400" dirty="0"/>
              <a:t>Phonics – covered every day in P2 using the Jolly Phonics programme – we revisit initial sounds and  continue to word build – segmenting and blending. </a:t>
            </a:r>
          </a:p>
          <a:p>
            <a:r>
              <a:rPr lang="en-GB" sz="2400" dirty="0"/>
              <a:t>High Frequency Words – not “sounding out” words – children will learn to read and spell them to help their independent writing. </a:t>
            </a:r>
          </a:p>
        </p:txBody>
      </p:sp>
      <p:pic>
        <p:nvPicPr>
          <p:cNvPr id="7174" name="Picture 6" descr="Books Clipart Images - Free Download on Freepik">
            <a:extLst>
              <a:ext uri="{FF2B5EF4-FFF2-40B4-BE49-F238E27FC236}">
                <a16:creationId xmlns:a16="http://schemas.microsoft.com/office/drawing/2014/main" id="{6C038677-102E-0008-7F17-3D30B881D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869" y="350342"/>
            <a:ext cx="2511487" cy="1219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721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158" y="157080"/>
            <a:ext cx="2502700" cy="171979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87B840"/>
                </a:solidFill>
              </a:rPr>
              <a:t>Literacy</a:t>
            </a:r>
            <a:br>
              <a:rPr lang="en-GB" dirty="0">
                <a:solidFill>
                  <a:srgbClr val="87B840"/>
                </a:solidFill>
              </a:rPr>
            </a:br>
            <a:r>
              <a:rPr lang="en-GB" sz="3600" dirty="0">
                <a:solidFill>
                  <a:srgbClr val="87B840"/>
                </a:solidFill>
              </a:rPr>
              <a:t>Writing                  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3" y="2298927"/>
            <a:ext cx="10018713" cy="3630475"/>
          </a:xfrm>
        </p:spPr>
        <p:txBody>
          <a:bodyPr>
            <a:normAutofit/>
          </a:bodyPr>
          <a:lstStyle/>
          <a:p>
            <a:r>
              <a:rPr lang="en-GB" dirty="0"/>
              <a:t> </a:t>
            </a:r>
            <a:r>
              <a:rPr lang="en-GB" sz="2400" dirty="0"/>
              <a:t>All children are encouraged to write independently, working at their level.</a:t>
            </a:r>
          </a:p>
          <a:p>
            <a:r>
              <a:rPr lang="en-GB" sz="2400" dirty="0"/>
              <a:t>Correct letter formation is important .</a:t>
            </a:r>
          </a:p>
          <a:p>
            <a:r>
              <a:rPr lang="en-GB" sz="2400" dirty="0"/>
              <a:t>Correct posture and pencil grip will greatly improve writing skills.</a:t>
            </a:r>
          </a:p>
          <a:p>
            <a:r>
              <a:rPr lang="en-GB" sz="2400" dirty="0"/>
              <a:t>Children in P2 will write for many different purposes – during both Play Based Learning and more formal class teaching.</a:t>
            </a:r>
          </a:p>
          <a:p>
            <a:r>
              <a:rPr lang="en-GB" sz="2400" dirty="0"/>
              <a:t>Phonetic spelling is acceptable, however we work towards children being able to write High Frequency Words independently and accurately as the year progresses. 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pic>
        <p:nvPicPr>
          <p:cNvPr id="5" name="Picture 8" descr="Pencil - Free edit tools icons">
            <a:extLst>
              <a:ext uri="{FF2B5EF4-FFF2-40B4-BE49-F238E27FC236}">
                <a16:creationId xmlns:a16="http://schemas.microsoft.com/office/drawing/2014/main" id="{EC3F8A7F-4D3A-282A-6A7C-238B42953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96481" y="336320"/>
            <a:ext cx="1408875" cy="136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396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09006"/>
            <a:ext cx="10018713" cy="1745919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87B840"/>
                </a:solidFill>
              </a:rPr>
              <a:t>Literacy</a:t>
            </a:r>
            <a:br>
              <a:rPr lang="en-GB" dirty="0">
                <a:solidFill>
                  <a:srgbClr val="87B840"/>
                </a:solidFill>
              </a:rPr>
            </a:br>
            <a:r>
              <a:rPr lang="en-GB" sz="3600" dirty="0">
                <a:solidFill>
                  <a:srgbClr val="87B840"/>
                </a:solidFill>
              </a:rPr>
              <a:t>Talking and Listening                        </a:t>
            </a:r>
            <a:endParaRPr lang="en-GB" dirty="0">
              <a:solidFill>
                <a:srgbClr val="87B8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538248"/>
            <a:ext cx="10018713" cy="3657600"/>
          </a:xfrm>
        </p:spPr>
        <p:txBody>
          <a:bodyPr>
            <a:normAutofit/>
          </a:bodyPr>
          <a:lstStyle/>
          <a:p>
            <a:r>
              <a:rPr lang="en-GB" sz="2400" dirty="0"/>
              <a:t>Talking and Listening skills are monitored and assessed.</a:t>
            </a:r>
          </a:p>
          <a:p>
            <a:endParaRPr lang="en-GB" sz="2400" dirty="0"/>
          </a:p>
          <a:p>
            <a:r>
              <a:rPr lang="en-GB" sz="2400" dirty="0"/>
              <a:t>Play and Tell, Read and Tell, Show and Tell are used throughout the year to improve these skills.</a:t>
            </a:r>
          </a:p>
          <a:p>
            <a:endParaRPr lang="en-GB" sz="2400" dirty="0"/>
          </a:p>
          <a:p>
            <a:r>
              <a:rPr lang="en-GB" sz="2400" dirty="0"/>
              <a:t>Opportunities arise where they can share with peers, adults or the whole class. 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6146" name="Picture 2" descr="listening ear clipart - Clip Art Library">
            <a:extLst>
              <a:ext uri="{FF2B5EF4-FFF2-40B4-BE49-F238E27FC236}">
                <a16:creationId xmlns:a16="http://schemas.microsoft.com/office/drawing/2014/main" id="{96303583-AFE9-A0A9-3DDF-E6997ACE0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499" y="77858"/>
            <a:ext cx="1058524" cy="171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280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266" y="389426"/>
            <a:ext cx="3880236" cy="118113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87B840"/>
                </a:solidFill>
              </a:rPr>
              <a:t>Numeracy</a:t>
            </a:r>
            <a:r>
              <a:rPr lang="en-GB" dirty="0"/>
              <a:t>                                   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39159"/>
            <a:ext cx="10018713" cy="385204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/>
              <a:t>Practical work makes up a lot of our Maths Group work 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We do mental maths every day.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The children are expected to work with the teacher, the classroom assistant and independently.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Areas covered – Number, Measures, Handling data, Shape &amp; Space, ICT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Correct number formation is important (look out for reversals).</a:t>
            </a:r>
          </a:p>
        </p:txBody>
      </p:sp>
      <p:pic>
        <p:nvPicPr>
          <p:cNvPr id="5122" name="Picture 2" descr="Official Numberblocks Figures | One to Five Friends">
            <a:extLst>
              <a:ext uri="{FF2B5EF4-FFF2-40B4-BE49-F238E27FC236}">
                <a16:creationId xmlns:a16="http://schemas.microsoft.com/office/drawing/2014/main" id="{8E8F4FA9-D34B-6BAA-7D3D-CCADF97D20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09" b="25902"/>
          <a:stretch/>
        </p:blipFill>
        <p:spPr bwMode="auto">
          <a:xfrm>
            <a:off x="8563701" y="186537"/>
            <a:ext cx="2939322" cy="158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851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3489</TotalTime>
  <Words>991</Words>
  <Application>Microsoft Office PowerPoint</Application>
  <PresentationFormat>Widescreen</PresentationFormat>
  <Paragraphs>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Wingdings</vt:lpstr>
      <vt:lpstr>Banded</vt:lpstr>
      <vt:lpstr>Welcome to P2</vt:lpstr>
      <vt:lpstr>General Information</vt:lpstr>
      <vt:lpstr>DINNER MONEY </vt:lpstr>
      <vt:lpstr>World Around Us &amp; Play Based Learning – P2 Topics </vt:lpstr>
      <vt:lpstr>Thinking Skills and Personal Capabilities</vt:lpstr>
      <vt:lpstr>Literacy Reading                                       </vt:lpstr>
      <vt:lpstr>Literacy Writing                                      </vt:lpstr>
      <vt:lpstr>Literacy Talking and Listening                        </vt:lpstr>
      <vt:lpstr>Numeracy                                     </vt:lpstr>
      <vt:lpstr>Homework in P2                    </vt:lpstr>
      <vt:lpstr>Meeting the needs of learners</vt:lpstr>
      <vt:lpstr>Supporting individual differences</vt:lpstr>
      <vt:lpstr>What to do if you are worried about your child’s progress</vt:lpstr>
      <vt:lpstr>Parental involvement</vt:lpstr>
      <vt:lpstr>School website </vt:lpstr>
      <vt:lpstr>REMEMBER…  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P2</dc:title>
  <dc:creator>R Bettes</dc:creator>
  <cp:lastModifiedBy>C Wright</cp:lastModifiedBy>
  <cp:revision>55</cp:revision>
  <cp:lastPrinted>2022-09-07T06:50:49Z</cp:lastPrinted>
  <dcterms:created xsi:type="dcterms:W3CDTF">2017-09-19T13:52:25Z</dcterms:created>
  <dcterms:modified xsi:type="dcterms:W3CDTF">2023-09-05T19:28:31Z</dcterms:modified>
</cp:coreProperties>
</file>