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2" r:id="rId1"/>
  </p:sldMasterIdLst>
  <p:handoutMasterIdLst>
    <p:handoutMasterId r:id="rId18"/>
  </p:handoutMasterIdLst>
  <p:sldIdLst>
    <p:sldId id="256" r:id="rId2"/>
    <p:sldId id="275" r:id="rId3"/>
    <p:sldId id="257" r:id="rId4"/>
    <p:sldId id="272" r:id="rId5"/>
    <p:sldId id="259" r:id="rId6"/>
    <p:sldId id="265" r:id="rId7"/>
    <p:sldId id="260" r:id="rId8"/>
    <p:sldId id="261" r:id="rId9"/>
    <p:sldId id="262" r:id="rId10"/>
    <p:sldId id="263" r:id="rId11"/>
    <p:sldId id="264" r:id="rId12"/>
    <p:sldId id="267" r:id="rId13"/>
    <p:sldId id="268" r:id="rId14"/>
    <p:sldId id="269" r:id="rId15"/>
    <p:sldId id="273" r:id="rId16"/>
    <p:sldId id="270" r:id="rId1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4" d="100"/>
          <a:sy n="84" d="100"/>
        </p:scale>
        <p:origin x="48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11A43-8745-404A-8D39-E38765903AD7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40099-4F58-4CBA-BE67-D39712C7A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934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FA82-66DE-4A95-8F2B-2F1759866137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F13B-4236-4410-B306-57DC62978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785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FA82-66DE-4A95-8F2B-2F1759866137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F13B-4236-4410-B306-57DC62978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13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CBFFA82-66DE-4A95-8F2B-2F1759866137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7F26F13B-4236-4410-B306-57DC62978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97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FA82-66DE-4A95-8F2B-2F1759866137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F13B-4236-4410-B306-57DC62978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24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BFFA82-66DE-4A95-8F2B-2F1759866137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26F13B-4236-4410-B306-57DC62978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59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FA82-66DE-4A95-8F2B-2F1759866137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F13B-4236-4410-B306-57DC62978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3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FA82-66DE-4A95-8F2B-2F1759866137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F13B-4236-4410-B306-57DC62978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531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FA82-66DE-4A95-8F2B-2F1759866137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F13B-4236-4410-B306-57DC62978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69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FA82-66DE-4A95-8F2B-2F1759866137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F13B-4236-4410-B306-57DC62978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82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FA82-66DE-4A95-8F2B-2F1759866137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F13B-4236-4410-B306-57DC62978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993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FA82-66DE-4A95-8F2B-2F1759866137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F13B-4236-4410-B306-57DC62978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079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CBFFA82-66DE-4A95-8F2B-2F1759866137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F26F13B-4236-4410-B306-57DC62978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8837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s://www.educationcity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undelainfants.co.uk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Welcome to P2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6475" y="4484687"/>
            <a:ext cx="9144000" cy="2313678"/>
          </a:xfrm>
        </p:spPr>
        <p:txBody>
          <a:bodyPr>
            <a:normAutofit/>
          </a:bodyPr>
          <a:lstStyle/>
          <a:p>
            <a:pPr algn="ctr"/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7445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Numeracy                                   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939159"/>
            <a:ext cx="10018713" cy="385204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Practical work makes up a lot of our Maths Group work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Mental Maths is used every day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The children are expected to work with the teacher, the classroom assistant and independently.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Areas covered – Number, Measures, Handling data, Shape &amp; Space, ICT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Number formation/reversals are also important. </a:t>
            </a:r>
          </a:p>
        </p:txBody>
      </p:sp>
      <p:pic>
        <p:nvPicPr>
          <p:cNvPr id="4" name="Picture 3" descr="RadioMandinga | Gives your thoughts a voi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297" y="156311"/>
            <a:ext cx="1840094" cy="164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51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17567"/>
            <a:ext cx="10018713" cy="1188720"/>
          </a:xfrm>
        </p:spPr>
        <p:txBody>
          <a:bodyPr/>
          <a:lstStyle/>
          <a:p>
            <a:r>
              <a:rPr lang="en-GB" dirty="0"/>
              <a:t>Homework in P2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412" y="1815719"/>
            <a:ext cx="10730611" cy="564137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Homework will come home on a Monday and should be returned to school on Thursday.</a:t>
            </a:r>
            <a:endParaRPr lang="en-GB" sz="2400" u="sng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Homework will usually consist of a Literacy and a Numeracy task – these may be oral, practical or written tasks. – Please look after any resources sent home.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Education city - Online interactive activities </a:t>
            </a:r>
            <a:r>
              <a:rPr lang="en-GB" sz="2400" dirty="0">
                <a:hlinkClick r:id="rId2"/>
              </a:rPr>
              <a:t>https://www.educationcity.com/</a:t>
            </a:r>
            <a:r>
              <a:rPr lang="en-GB" sz="2400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Oral and practical tasks are as important as written tasks.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Tasks will always be explained to the children before being sent home and will be appropriate for the level your child is working at.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Please spend 20-30 minutes (maximum!) each night on homework (including reading) – if you cannot complete tasks in this time please send a message to your teacher on Seesaw. </a:t>
            </a:r>
          </a:p>
          <a:p>
            <a:pPr>
              <a:buFont typeface="Wingdings" panose="05000000000000000000" pitchFamily="2" charset="2"/>
              <a:buChar char="v"/>
            </a:pPr>
            <a:endParaRPr lang="en-GB" dirty="0"/>
          </a:p>
        </p:txBody>
      </p:sp>
      <p:pic>
        <p:nvPicPr>
          <p:cNvPr id="4" name="Picture 3" descr="Desantishomework - ho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60" y="253909"/>
            <a:ext cx="2245859" cy="156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35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70C0"/>
                </a:solidFill>
                <a:cs typeface="Calibri" panose="020F0502020204030204" pitchFamily="34" charset="0"/>
              </a:rPr>
              <a:t>Meeting the needs of learners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84632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GB" sz="2400" dirty="0">
                <a:cs typeface="Calibri" panose="020F0502020204030204" pitchFamily="34" charset="0"/>
              </a:rPr>
              <a:t>Children have different skills, abilities and interests.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cs typeface="Calibri" panose="020F0502020204030204" pitchFamily="34" charset="0"/>
              </a:rPr>
              <a:t> Children make progress at different rates. </a:t>
            </a:r>
          </a:p>
          <a:p>
            <a:pPr marL="109728" indent="0">
              <a:lnSpc>
                <a:spcPct val="120000"/>
              </a:lnSpc>
              <a:buNone/>
            </a:pPr>
            <a:endParaRPr lang="en-GB" sz="700" dirty="0"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2400" dirty="0">
                <a:cs typeface="Calibri" panose="020F0502020204030204" pitchFamily="34" charset="0"/>
              </a:rPr>
              <a:t>Children learn best in different ways. </a:t>
            </a:r>
          </a:p>
          <a:p>
            <a:pPr marL="109728" indent="0">
              <a:lnSpc>
                <a:spcPct val="120000"/>
              </a:lnSpc>
              <a:buNone/>
            </a:pPr>
            <a:endParaRPr lang="en-GB" sz="700" dirty="0"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2400" dirty="0">
                <a:cs typeface="Calibri" panose="020F0502020204030204" pitchFamily="34" charset="0"/>
              </a:rPr>
              <a:t>Please don’t compare your child with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en-GB" sz="2400" dirty="0">
                <a:cs typeface="Calibri" panose="020F0502020204030204" pitchFamily="34" charset="0"/>
              </a:rPr>
              <a:t>   others. Instead, praise them for trying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en-GB" sz="2400" dirty="0">
                <a:cs typeface="Calibri" panose="020F0502020204030204" pitchFamily="34" charset="0"/>
              </a:rPr>
              <a:t>   their best. This will build their                                                          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en-GB" sz="2400" dirty="0">
                <a:cs typeface="Calibri" panose="020F0502020204030204" pitchFamily="34" charset="0"/>
              </a:rPr>
              <a:t>    confidence.                                                                   </a:t>
            </a:r>
          </a:p>
          <a:p>
            <a:pPr marL="109728" indent="0">
              <a:buNone/>
            </a:pPr>
            <a:endParaRPr lang="en-GB" sz="2400" dirty="0">
              <a:cs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735" y="4227782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509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   Supporting individual differences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7360"/>
            <a:ext cx="9784080" cy="420624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GB" sz="2400" dirty="0"/>
              <a:t>Don’t worry if your child is provided with different work or activities from their classmates as this is normal throughout schools. </a:t>
            </a:r>
          </a:p>
          <a:p>
            <a:pPr marL="109728" indent="0">
              <a:lnSpc>
                <a:spcPct val="120000"/>
              </a:lnSpc>
              <a:buNone/>
            </a:pPr>
            <a:endParaRPr lang="en-GB" sz="1200" dirty="0"/>
          </a:p>
          <a:p>
            <a:pPr>
              <a:lnSpc>
                <a:spcPct val="120000"/>
              </a:lnSpc>
            </a:pPr>
            <a:r>
              <a:rPr lang="en-GB" sz="2400" dirty="0"/>
              <a:t>Children learn differently and teachers are highly skilled professionals who will use a wide range of approaches to help the children learn best. </a:t>
            </a:r>
          </a:p>
          <a:p>
            <a:pPr marL="109728" indent="0">
              <a:lnSpc>
                <a:spcPct val="120000"/>
              </a:lnSpc>
              <a:buNone/>
            </a:pPr>
            <a:endParaRPr lang="en-GB" sz="900" dirty="0"/>
          </a:p>
          <a:p>
            <a:pPr marL="109728" indent="0">
              <a:spcBef>
                <a:spcPts val="600"/>
              </a:spcBef>
              <a:buNone/>
            </a:pPr>
            <a:endParaRPr lang="en-GB" sz="1400" dirty="0"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2400" dirty="0">
                <a:cs typeface="Calibri" panose="020F0502020204030204" pitchFamily="34" charset="0"/>
              </a:rPr>
              <a:t>Teachers adapt lessons, the classroom,</a:t>
            </a:r>
          </a:p>
          <a:p>
            <a:pPr marL="109728" indent="0">
              <a:spcBef>
                <a:spcPts val="600"/>
              </a:spcBef>
              <a:buNone/>
            </a:pPr>
            <a:r>
              <a:rPr lang="en-GB" sz="2400" dirty="0">
                <a:cs typeface="Calibri" panose="020F0502020204030204" pitchFamily="34" charset="0"/>
              </a:rPr>
              <a:t>    materials and activities for the children. </a:t>
            </a:r>
          </a:p>
          <a:p>
            <a:pPr marL="109728" indent="0">
              <a:spcBef>
                <a:spcPts val="600"/>
              </a:spcBef>
              <a:buNone/>
            </a:pPr>
            <a:r>
              <a:rPr lang="en-GB" sz="2400" dirty="0">
                <a:cs typeface="Calibri" panose="020F0502020204030204" pitchFamily="34" charset="0"/>
              </a:rPr>
              <a:t>    In education this is called </a:t>
            </a:r>
          </a:p>
          <a:p>
            <a:pPr marL="109728" indent="0">
              <a:spcBef>
                <a:spcPts val="600"/>
              </a:spcBef>
              <a:buNone/>
            </a:pPr>
            <a:r>
              <a:rPr lang="en-GB" sz="2400" b="1" dirty="0">
                <a:cs typeface="Calibri" panose="020F0502020204030204" pitchFamily="34" charset="0"/>
              </a:rPr>
              <a:t>    differentiating the curriculum.                                                                                </a:t>
            </a:r>
          </a:p>
          <a:p>
            <a:endParaRPr lang="en-GB" dirty="0"/>
          </a:p>
        </p:txBody>
      </p:sp>
      <p:pic>
        <p:nvPicPr>
          <p:cNvPr id="4" name="Picture 2" descr="Image result for classroom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027" y="4258422"/>
            <a:ext cx="2904323" cy="217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820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What to do if you are worried about your child’s progress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GB" dirty="0"/>
              <a:t>Many children experience difficulties with aspects of </a:t>
            </a:r>
          </a:p>
          <a:p>
            <a:pPr marL="109728" indent="0">
              <a:spcBef>
                <a:spcPts val="800"/>
              </a:spcBef>
              <a:buNone/>
            </a:pPr>
            <a:r>
              <a:rPr lang="en-GB" dirty="0"/>
              <a:t>    their learning from time to time but only a small number</a:t>
            </a:r>
          </a:p>
          <a:p>
            <a:pPr marL="109728" indent="0">
              <a:spcBef>
                <a:spcPts val="800"/>
              </a:spcBef>
              <a:buNone/>
            </a:pPr>
            <a:r>
              <a:rPr lang="en-GB" dirty="0"/>
              <a:t>    may have Special Educational Needs.</a:t>
            </a:r>
          </a:p>
          <a:p>
            <a:pPr>
              <a:spcBef>
                <a:spcPts val="800"/>
              </a:spcBef>
            </a:pPr>
            <a:endParaRPr lang="en-GB" sz="700" dirty="0"/>
          </a:p>
          <a:p>
            <a:pPr>
              <a:spcBef>
                <a:spcPts val="800"/>
              </a:spcBef>
            </a:pPr>
            <a:endParaRPr lang="en-GB" sz="700" dirty="0"/>
          </a:p>
          <a:p>
            <a:pPr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GB" dirty="0"/>
              <a:t>Many factors can impact upon a child’s progress in school. For example, changed home circumstances, illness or friendship fall-outs.</a:t>
            </a:r>
          </a:p>
          <a:p>
            <a:pPr>
              <a:spcBef>
                <a:spcPts val="800"/>
              </a:spcBef>
            </a:pPr>
            <a:endParaRPr lang="en-GB" sz="400" dirty="0"/>
          </a:p>
          <a:p>
            <a:pPr>
              <a:spcBef>
                <a:spcPts val="800"/>
              </a:spcBef>
            </a:pPr>
            <a:endParaRPr lang="en-GB" sz="400" dirty="0"/>
          </a:p>
          <a:p>
            <a:pPr>
              <a:spcBef>
                <a:spcPts val="800"/>
              </a:spcBef>
            </a:pPr>
            <a:endParaRPr lang="en-GB" sz="400" dirty="0"/>
          </a:p>
          <a:p>
            <a:pPr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GB" dirty="0"/>
              <a:t>Always let the school know if you are aware of anything that is </a:t>
            </a:r>
          </a:p>
          <a:p>
            <a:pPr marL="109728" indent="0">
              <a:spcBef>
                <a:spcPts val="800"/>
              </a:spcBef>
              <a:buNone/>
            </a:pPr>
            <a:r>
              <a:rPr lang="en-GB" dirty="0"/>
              <a:t>     upsetting your child or if you are concerned about their progress.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733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300FD-46D4-40E9-8FDA-7D7FF4F05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Parental involvement</a:t>
            </a:r>
          </a:p>
        </p:txBody>
      </p:sp>
      <p:pic>
        <p:nvPicPr>
          <p:cNvPr id="6" name="Picture Placeholder 5" descr="Diagram&#10;&#10;Description automatically generated">
            <a:extLst>
              <a:ext uri="{FF2B5EF4-FFF2-40B4-BE49-F238E27FC236}">
                <a16:creationId xmlns:a16="http://schemas.microsoft.com/office/drawing/2014/main" id="{97E26259-3A9A-47E3-BDB4-4D482CA232A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1" b="11151"/>
          <a:stretch>
            <a:fillRect/>
          </a:stretch>
        </p:blipFill>
        <p:spPr>
          <a:xfrm>
            <a:off x="60960" y="1919873"/>
            <a:ext cx="4267200" cy="273865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E8D9C0-48D0-43B0-970D-C609F1B51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54881" y="1792936"/>
            <a:ext cx="7376160" cy="5065064"/>
          </a:xfrm>
        </p:spPr>
        <p:txBody>
          <a:bodyPr>
            <a:noAutofit/>
          </a:bodyPr>
          <a:lstStyle/>
          <a:p>
            <a:r>
              <a:rPr lang="en-GB" sz="2800" dirty="0"/>
              <a:t>Parent Interview Week beginning – </a:t>
            </a:r>
          </a:p>
          <a:p>
            <a:r>
              <a:rPr lang="en-GB" sz="2800" dirty="0"/>
              <a:t> Monday 23</a:t>
            </a:r>
            <a:r>
              <a:rPr lang="en-GB" sz="2800" baseline="30000" dirty="0"/>
              <a:t>rd</a:t>
            </a:r>
            <a:r>
              <a:rPr lang="en-GB" sz="2800" dirty="0"/>
              <a:t> October </a:t>
            </a:r>
          </a:p>
          <a:p>
            <a:endParaRPr lang="en-GB" sz="2800" dirty="0"/>
          </a:p>
          <a:p>
            <a:r>
              <a:rPr lang="en-GB" sz="2800" dirty="0"/>
              <a:t>Christmas Concert  - Wednesday 13</a:t>
            </a:r>
            <a:r>
              <a:rPr lang="en-GB" sz="2800" baseline="30000" dirty="0"/>
              <a:t>th</a:t>
            </a:r>
            <a:r>
              <a:rPr lang="en-GB" sz="2800" dirty="0"/>
              <a:t> December </a:t>
            </a:r>
          </a:p>
          <a:p>
            <a:endParaRPr lang="en-GB" sz="2800" dirty="0"/>
          </a:p>
          <a:p>
            <a:r>
              <a:rPr lang="en-GB" sz="2800" dirty="0"/>
              <a:t>P2 Open Classroom (Stay and Play) – </a:t>
            </a:r>
          </a:p>
          <a:p>
            <a:r>
              <a:rPr lang="en-GB" sz="2800" dirty="0"/>
              <a:t>14</a:t>
            </a:r>
            <a:r>
              <a:rPr lang="en-GB" sz="2800" baseline="30000" dirty="0"/>
              <a:t>th </a:t>
            </a:r>
            <a:r>
              <a:rPr lang="en-GB" sz="2800" dirty="0"/>
              <a:t>&amp; 15</a:t>
            </a:r>
            <a:r>
              <a:rPr lang="en-GB" sz="2800" baseline="30000" dirty="0"/>
              <a:t>th</a:t>
            </a:r>
            <a:r>
              <a:rPr lang="en-GB" sz="2800" dirty="0"/>
              <a:t> November</a:t>
            </a:r>
          </a:p>
          <a:p>
            <a:r>
              <a:rPr lang="en-GB" sz="2800" dirty="0"/>
              <a:t>16</a:t>
            </a:r>
            <a:r>
              <a:rPr lang="en-GB" sz="2800" baseline="30000" dirty="0"/>
              <a:t>th </a:t>
            </a:r>
            <a:r>
              <a:rPr lang="en-GB" sz="2800" dirty="0"/>
              <a:t>&amp; 17</a:t>
            </a:r>
            <a:r>
              <a:rPr lang="en-GB" sz="2800" baseline="30000" dirty="0"/>
              <a:t>th</a:t>
            </a:r>
            <a:r>
              <a:rPr lang="en-GB" sz="2800" dirty="0"/>
              <a:t> April</a:t>
            </a:r>
          </a:p>
        </p:txBody>
      </p:sp>
    </p:spTree>
    <p:extLst>
      <p:ext uri="{BB962C8B-B14F-4D97-AF65-F5344CB8AC3E}">
        <p14:creationId xmlns:p14="http://schemas.microsoft.com/office/powerpoint/2010/main" val="3970156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School website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258640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  </a:t>
            </a:r>
            <a:r>
              <a:rPr lang="en-GB" sz="4800" dirty="0">
                <a:hlinkClick r:id="rId2"/>
              </a:rPr>
              <a:t>www.dundelainfants.co.uk</a:t>
            </a:r>
            <a:endParaRPr lang="en-GB" sz="4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3600" dirty="0"/>
              <a:t>Please make the website your first point of reference for times and dates!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4800" dirty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410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711926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4" name="Picture 3" descr="DiamondWiki - ho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777" y="249936"/>
            <a:ext cx="1908919" cy="135036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15048A-8C11-8654-C166-79F9B8F26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779" t="27645" r="59641" b="58523"/>
          <a:stretch/>
        </p:blipFill>
        <p:spPr>
          <a:xfrm>
            <a:off x="1756007" y="1990723"/>
            <a:ext cx="2957981" cy="18708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5BA26B-0BD3-5934-999C-E691FBF43C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739" t="14865" r="43017" b="71213"/>
          <a:stretch/>
        </p:blipFill>
        <p:spPr>
          <a:xfrm>
            <a:off x="7365686" y="1974245"/>
            <a:ext cx="2957982" cy="1927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DD2384-2234-70F5-D611-BEFD873C1F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875" t="41164" r="43369" b="45714"/>
          <a:stretch/>
        </p:blipFill>
        <p:spPr>
          <a:xfrm>
            <a:off x="1765063" y="4377361"/>
            <a:ext cx="2942011" cy="18708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C89AFD-5F15-3E92-B5A4-A7AB9F4222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194" t="66447" r="25415" b="20000"/>
          <a:stretch/>
        </p:blipFill>
        <p:spPr>
          <a:xfrm>
            <a:off x="7365686" y="4424333"/>
            <a:ext cx="2979739" cy="18708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19537DF-EC3A-DB3A-12A9-D4DE24ADFBB0}"/>
              </a:ext>
            </a:extLst>
          </p:cNvPr>
          <p:cNvSpPr txBox="1"/>
          <p:nvPr/>
        </p:nvSpPr>
        <p:spPr>
          <a:xfrm>
            <a:off x="7966674" y="6315926"/>
            <a:ext cx="2356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Miss McNeill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2B28AA-6D19-848C-832D-09B960A300D8}"/>
              </a:ext>
            </a:extLst>
          </p:cNvPr>
          <p:cNvSpPr txBox="1"/>
          <p:nvPr/>
        </p:nvSpPr>
        <p:spPr>
          <a:xfrm>
            <a:off x="8086666" y="3865753"/>
            <a:ext cx="2356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Miss Morrison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B77CB5-5A0B-E781-1108-D680BCFC21DE}"/>
              </a:ext>
            </a:extLst>
          </p:cNvPr>
          <p:cNvSpPr txBox="1"/>
          <p:nvPr/>
        </p:nvSpPr>
        <p:spPr>
          <a:xfrm>
            <a:off x="2303985" y="3833291"/>
            <a:ext cx="2356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Mrs Clements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B2AE1D-BA21-61B1-8DCA-B10B3BFFB23B}"/>
              </a:ext>
            </a:extLst>
          </p:cNvPr>
          <p:cNvSpPr txBox="1"/>
          <p:nvPr/>
        </p:nvSpPr>
        <p:spPr>
          <a:xfrm>
            <a:off x="2541578" y="6248179"/>
            <a:ext cx="2356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Miss Dornan</a:t>
            </a:r>
          </a:p>
        </p:txBody>
      </p:sp>
    </p:spTree>
    <p:extLst>
      <p:ext uri="{BB962C8B-B14F-4D97-AF65-F5344CB8AC3E}">
        <p14:creationId xmlns:p14="http://schemas.microsoft.com/office/powerpoint/2010/main" val="3297015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711926"/>
          </a:xfrm>
        </p:spPr>
        <p:txBody>
          <a:bodyPr>
            <a:normAutofit/>
          </a:bodyPr>
          <a:lstStyle/>
          <a:p>
            <a:r>
              <a:rPr lang="en-GB" dirty="0"/>
              <a:t>General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833592"/>
            <a:ext cx="10018713" cy="50244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2800" dirty="0"/>
              <a:t> School day is 8.45am – 2.10pm (Mon to Thurs) and 8.45am-1.55pm (Friday)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/>
              <a:t>PE Kit –  PE shoes only at the minute.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/>
              <a:t>Snack – small piece of fruit or a plain biscuit in a </a:t>
            </a:r>
            <a:r>
              <a:rPr lang="en-GB" sz="2800" b="1" dirty="0"/>
              <a:t>disposable wrapper/bag. </a:t>
            </a:r>
            <a:r>
              <a:rPr lang="en-GB" sz="2800" dirty="0"/>
              <a:t>Everyone should bring a water bottle with a sports cap to school every day.</a:t>
            </a:r>
            <a:endParaRPr lang="en-GB" sz="2800" b="1" u="sng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/>
              <a:t>Green School Book Bags  - this is important for getting reading folders and homework folders to and from school. Please add a keyring or something small to help your child identify their bag. </a:t>
            </a:r>
          </a:p>
          <a:p>
            <a:pPr>
              <a:buFont typeface="Wingdings" panose="05000000000000000000" pitchFamily="2" charset="2"/>
              <a:buChar char="v"/>
            </a:pPr>
            <a:endParaRPr lang="en-GB" sz="2800" dirty="0"/>
          </a:p>
        </p:txBody>
      </p:sp>
      <p:pic>
        <p:nvPicPr>
          <p:cNvPr id="4" name="Picture 3" descr="DiamondWiki - ho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777" y="249936"/>
            <a:ext cx="1908919" cy="135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71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DINNER MONEY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7017" y="2116183"/>
            <a:ext cx="11260183" cy="2778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indent="-18288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rgbClr val="FFFFFF"/>
                </a:solidFill>
              </a:rPr>
              <a:t>Dinner money – These are now booked on the </a:t>
            </a:r>
            <a:r>
              <a:rPr lang="en-GB" sz="2800" u="sng" dirty="0">
                <a:solidFill>
                  <a:srgbClr val="FFFFFF"/>
                </a:solidFill>
              </a:rPr>
              <a:t>SCHOOL MONEY SYSTEM.  </a:t>
            </a:r>
            <a:r>
              <a:rPr lang="en-GB" sz="2800" dirty="0">
                <a:solidFill>
                  <a:srgbClr val="FFFFFF"/>
                </a:solidFill>
              </a:rPr>
              <a:t>Please do this </a:t>
            </a:r>
            <a:r>
              <a:rPr lang="en-GB" sz="2800" i="1" dirty="0">
                <a:solidFill>
                  <a:srgbClr val="FFFFFF"/>
                </a:solidFill>
              </a:rPr>
              <a:t>by midnight on Sunday</a:t>
            </a:r>
            <a:r>
              <a:rPr lang="en-GB" sz="2800" dirty="0">
                <a:solidFill>
                  <a:srgbClr val="FFFFFF"/>
                </a:solidFill>
              </a:rPr>
              <a:t> night for the week ahead.</a:t>
            </a:r>
          </a:p>
          <a:p>
            <a:pPr marL="182880" lvl="0" indent="-18288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rgbClr val="FFFFFF"/>
                </a:solidFill>
              </a:rPr>
              <a:t> If you cannot get logged on please email Mrs McKee and she will endeavour to help you. </a:t>
            </a:r>
          </a:p>
          <a:p>
            <a:pPr marL="182880" lvl="0" indent="-18288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rgbClr val="FFFFFF"/>
                </a:solidFill>
              </a:rPr>
              <a:t> Select dinners                                        then request meals on your chosen days                          </a:t>
            </a:r>
            <a:endParaRPr lang="en-GB" sz="2800" u="sng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537" y="3944982"/>
            <a:ext cx="1878602" cy="2782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202" y="4519748"/>
            <a:ext cx="1796568" cy="220762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939143" y="4415246"/>
            <a:ext cx="705394" cy="291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412480" y="4519748"/>
            <a:ext cx="1463040" cy="816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694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World Around Us &amp; Play Based Learning – P2 Topics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002221"/>
            <a:ext cx="10018713" cy="454046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2000" dirty="0"/>
              <a:t>Sharing is caring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000" dirty="0"/>
              <a:t>Shops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000" dirty="0"/>
              <a:t>Toys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000" dirty="0"/>
              <a:t>Space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000" dirty="0"/>
              <a:t>Jack and the Beanstalk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000" dirty="0"/>
              <a:t>Pets and Vets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000" dirty="0"/>
              <a:t>Pirates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000" dirty="0"/>
              <a:t>Summer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000" dirty="0"/>
              <a:t>We will also be outside for Outdoor Play and</a:t>
            </a:r>
          </a:p>
          <a:p>
            <a:pPr marL="0" indent="0">
              <a:buNone/>
            </a:pPr>
            <a:r>
              <a:rPr lang="en-GB" sz="2000" dirty="0"/>
              <a:t> Forest School activities on a regular basis</a:t>
            </a:r>
          </a:p>
        </p:txBody>
      </p:sp>
      <p:pic>
        <p:nvPicPr>
          <p:cNvPr id="5" name="Picture 4" descr="&lt;strong&gt;Kids&lt;/strong&gt; &lt;strong&gt;Dress&lt;/strong&gt; &lt;strong&gt;Up&lt;/strong&gt; Clothes Images &amp; Pictures - Becu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490" y="4082519"/>
            <a:ext cx="4026364" cy="246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15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21" y="405762"/>
            <a:ext cx="10018713" cy="979714"/>
          </a:xfrm>
        </p:spPr>
        <p:txBody>
          <a:bodyPr>
            <a:normAutofit fontScale="90000"/>
          </a:bodyPr>
          <a:lstStyle/>
          <a:p>
            <a:r>
              <a:rPr lang="en-GB" dirty="0"/>
              <a:t>Thinking Skills and Personal Capabilities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474" y="1363433"/>
            <a:ext cx="1527567" cy="1201783"/>
          </a:xfrm>
        </p:spPr>
      </p:pic>
      <p:pic>
        <p:nvPicPr>
          <p:cNvPr id="5" name="Picture 4" descr="BBC NEWS | In Pictures | In pictures: 35 years of the &lt;strong&gt;Mr&lt;/strong&gt; M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1" y="1332412"/>
            <a:ext cx="1498419" cy="1201783"/>
          </a:xfrm>
          <a:prstGeom prst="rect">
            <a:avLst/>
          </a:prstGeom>
        </p:spPr>
      </p:pic>
      <p:pic>
        <p:nvPicPr>
          <p:cNvPr id="6" name="Picture 5" descr="Pinterest • The world’s catalog of idea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766" y="1347923"/>
            <a:ext cx="1232807" cy="1232807"/>
          </a:xfrm>
          <a:prstGeom prst="rect">
            <a:avLst/>
          </a:prstGeom>
        </p:spPr>
      </p:pic>
      <p:pic>
        <p:nvPicPr>
          <p:cNvPr id="7" name="Picture 6" descr="&lt;strong&gt;Little miss curious&lt;/strong&gt; online games - Hellokids.com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87" y="1347922"/>
            <a:ext cx="1232807" cy="12328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9611" y="3056709"/>
            <a:ext cx="95228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5 Areas to develop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Working with Others – Mr Happy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Managing Information – Mr Good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Being Creative – Little Miss Curious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Thinking, Problem Solving and Decision Making – Mr Busy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Self Management –  Little Miss Wise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8" name="Picture 7" descr="Mr Men Onlin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21" y="1371599"/>
            <a:ext cx="1201783" cy="120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04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20718"/>
            <a:ext cx="10018713" cy="1072054"/>
          </a:xfrm>
        </p:spPr>
        <p:txBody>
          <a:bodyPr>
            <a:normAutofit/>
          </a:bodyPr>
          <a:lstStyle/>
          <a:p>
            <a:r>
              <a:rPr lang="en-GB" dirty="0"/>
              <a:t>Literacy</a:t>
            </a:r>
            <a:br>
              <a:rPr lang="en-GB" dirty="0"/>
            </a:br>
            <a:r>
              <a:rPr lang="en-GB" sz="3100" dirty="0"/>
              <a:t>Reading          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841864"/>
            <a:ext cx="10018713" cy="52526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Groups are picked up from P1 at this stage, but movement between groups (up or down) can be expected – Baseline assessments will place to see what children are capable of.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READING –  There will be 3 books per week.  </a:t>
            </a:r>
            <a:r>
              <a:rPr lang="en-GB" sz="2400" b="1" u="sng" dirty="0"/>
              <a:t>READING FOLDERS MUST BE SENT TO SCHOOL EACH DAY SO THE NEXT BOOK CAN BE ADDED. THE BOOKS WILL ALL BE LEFT IN THE FOLDER UNTIL  FRIDAY. </a:t>
            </a:r>
            <a:endParaRPr lang="en-GB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Phonics –Covered every day in P2 through the Jolly Phonics programme -  initial sounds revisited and continuing to word build – segmenting and blending.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High Frequency Words – not “sounding out” words – these will be taught to read and spell to help our independent writing. </a:t>
            </a:r>
          </a:p>
        </p:txBody>
      </p:sp>
      <p:pic>
        <p:nvPicPr>
          <p:cNvPr id="4" name="Picture 3" descr="Safford, AZ - Official Website - Every &lt;strong&gt;Child&lt;/strong&gt; Ready to &lt;strong&gt;Read&lt;/strong&gt;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845" y="285581"/>
            <a:ext cx="2521131" cy="134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21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35131"/>
            <a:ext cx="10018713" cy="1719794"/>
          </a:xfrm>
        </p:spPr>
        <p:txBody>
          <a:bodyPr>
            <a:normAutofit/>
          </a:bodyPr>
          <a:lstStyle/>
          <a:p>
            <a:r>
              <a:rPr lang="en-GB" dirty="0"/>
              <a:t>Literacy</a:t>
            </a:r>
            <a:br>
              <a:rPr lang="en-GB" dirty="0"/>
            </a:br>
            <a:r>
              <a:rPr lang="en-GB" sz="3600" dirty="0"/>
              <a:t>Writing         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758966"/>
            <a:ext cx="10018713" cy="390984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 </a:t>
            </a:r>
            <a:r>
              <a:rPr lang="en-GB" sz="2400" dirty="0"/>
              <a:t>All children are encouraged to write independently, working at their level.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Letter formation is important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Correct posture and pencil grip will greatly improve writing skills.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Children in P2 will write for many different purposes – during both Play Based Learning and more formal class teaching.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Phonetic spelling is acceptable, however we work towards children being able to write High Frequency Words independently and accurately as the year progresses. 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v"/>
            </a:pPr>
            <a:endParaRPr lang="en-GB" dirty="0"/>
          </a:p>
          <a:p>
            <a:pPr>
              <a:buFont typeface="Wingdings" panose="05000000000000000000" pitchFamily="2" charset="2"/>
              <a:buChar char="v"/>
            </a:pPr>
            <a:endParaRPr lang="en-GB" dirty="0"/>
          </a:p>
        </p:txBody>
      </p:sp>
      <p:pic>
        <p:nvPicPr>
          <p:cNvPr id="4" name="Picture 3" descr="Testimonial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046" y="231281"/>
            <a:ext cx="2359174" cy="157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96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09006"/>
            <a:ext cx="10018713" cy="1745919"/>
          </a:xfrm>
        </p:spPr>
        <p:txBody>
          <a:bodyPr>
            <a:normAutofit/>
          </a:bodyPr>
          <a:lstStyle/>
          <a:p>
            <a:r>
              <a:rPr lang="en-GB" dirty="0"/>
              <a:t>Literacy</a:t>
            </a:r>
            <a:br>
              <a:rPr lang="en-GB" dirty="0"/>
            </a:br>
            <a:r>
              <a:rPr lang="en-GB" sz="3600" dirty="0"/>
              <a:t>Talking and Listening                      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538248"/>
            <a:ext cx="10018713" cy="3657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Talking and Listening skills are monitored and assessed.</a:t>
            </a:r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Play and Tell, Read and Tell, Show and Tell are used throughout the year to improve these skills.</a:t>
            </a:r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Opportunities arise where they can share with peers, adults or the whole class. 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 descr="Listen Related Keywords &amp; Suggestions - Listen Long Tail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169809"/>
            <a:ext cx="2625635" cy="163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80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3486</TotalTime>
  <Words>972</Words>
  <Application>Microsoft Office PowerPoint</Application>
  <PresentationFormat>Widescreen</PresentationFormat>
  <Paragraphs>108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Corbel</vt:lpstr>
      <vt:lpstr>Wingdings</vt:lpstr>
      <vt:lpstr>Banded</vt:lpstr>
      <vt:lpstr>Welcome to P2</vt:lpstr>
      <vt:lpstr>PowerPoint Presentation</vt:lpstr>
      <vt:lpstr>General Information</vt:lpstr>
      <vt:lpstr>DINNER MONEY </vt:lpstr>
      <vt:lpstr>World Around Us &amp; Play Based Learning – P2 Topics </vt:lpstr>
      <vt:lpstr>Thinking Skills and Personal Capabilities</vt:lpstr>
      <vt:lpstr>Literacy Reading                                       </vt:lpstr>
      <vt:lpstr>Literacy Writing                                      </vt:lpstr>
      <vt:lpstr>Literacy Talking and Listening                        </vt:lpstr>
      <vt:lpstr>Numeracy                                     </vt:lpstr>
      <vt:lpstr>Homework in P2                    </vt:lpstr>
      <vt:lpstr>Meeting the needs of learners</vt:lpstr>
      <vt:lpstr>   Supporting individual differences</vt:lpstr>
      <vt:lpstr>What to do if you are worried about your child’s progress</vt:lpstr>
      <vt:lpstr>Parental involvement</vt:lpstr>
      <vt:lpstr>School website 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P2</dc:title>
  <dc:creator>R Bettes</dc:creator>
  <cp:lastModifiedBy>K Morrison</cp:lastModifiedBy>
  <cp:revision>59</cp:revision>
  <cp:lastPrinted>2022-09-07T06:50:49Z</cp:lastPrinted>
  <dcterms:created xsi:type="dcterms:W3CDTF">2017-09-19T13:52:25Z</dcterms:created>
  <dcterms:modified xsi:type="dcterms:W3CDTF">2023-09-05T19:39:35Z</dcterms:modified>
</cp:coreProperties>
</file>